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8" r:id="rId2"/>
  </p:sldMasterIdLst>
  <p:notesMasterIdLst>
    <p:notesMasterId r:id="rId28"/>
  </p:notesMasterIdLst>
  <p:sldIdLst>
    <p:sldId id="256" r:id="rId3"/>
    <p:sldId id="305" r:id="rId4"/>
    <p:sldId id="304" r:id="rId5"/>
    <p:sldId id="586" r:id="rId6"/>
    <p:sldId id="293" r:id="rId7"/>
    <p:sldId id="285" r:id="rId8"/>
    <p:sldId id="286" r:id="rId9"/>
    <p:sldId id="287" r:id="rId10"/>
    <p:sldId id="585" r:id="rId11"/>
    <p:sldId id="271" r:id="rId12"/>
    <p:sldId id="588" r:id="rId13"/>
    <p:sldId id="516" r:id="rId14"/>
    <p:sldId id="575" r:id="rId15"/>
    <p:sldId id="599" r:id="rId16"/>
    <p:sldId id="589" r:id="rId17"/>
    <p:sldId id="600" r:id="rId18"/>
    <p:sldId id="319" r:id="rId19"/>
    <p:sldId id="601" r:id="rId20"/>
    <p:sldId id="302" r:id="rId21"/>
    <p:sldId id="320" r:id="rId22"/>
    <p:sldId id="323" r:id="rId23"/>
    <p:sldId id="306" r:id="rId24"/>
    <p:sldId id="307" r:id="rId25"/>
    <p:sldId id="590" r:id="rId26"/>
    <p:sldId id="602" r:id="rId27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3D8ED-477F-4767-AABF-E9FD70A075BE}" type="datetimeFigureOut">
              <a:rPr lang="LID4096" smtClean="0"/>
              <a:t>09/26/2024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8DDED-AC1F-4FCA-B408-79DAD0C6C6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86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50783-AAED-1941-8BCC-9F6140F0A6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32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30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11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601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929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71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724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The </a:t>
            </a:r>
            <a:r>
              <a:rPr lang="de-CH" dirty="0" err="1"/>
              <a:t>surface</a:t>
            </a:r>
            <a:r>
              <a:rPr lang="de-CH" dirty="0"/>
              <a:t> </a:t>
            </a:r>
            <a:r>
              <a:rPr lang="de-CH" dirty="0" err="1"/>
              <a:t>radiation</a:t>
            </a:r>
            <a:r>
              <a:rPr lang="de-CH" baseline="0" dirty="0"/>
              <a:t> </a:t>
            </a:r>
            <a:r>
              <a:rPr lang="de-CH" baseline="0" dirty="0" err="1"/>
              <a:t>is</a:t>
            </a:r>
            <a:r>
              <a:rPr lang="de-CH" baseline="0" dirty="0"/>
              <a:t> </a:t>
            </a:r>
            <a:r>
              <a:rPr lang="de-CH" baseline="0" dirty="0" err="1"/>
              <a:t>difficult</a:t>
            </a:r>
            <a:r>
              <a:rPr lang="de-CH" baseline="0" dirty="0"/>
              <a:t> </a:t>
            </a:r>
            <a:r>
              <a:rPr lang="de-CH" baseline="0" dirty="0" err="1"/>
              <a:t>to</a:t>
            </a:r>
            <a:r>
              <a:rPr lang="de-CH" baseline="0" dirty="0"/>
              <a:t> </a:t>
            </a:r>
            <a:r>
              <a:rPr lang="de-CH" baseline="0" dirty="0" err="1"/>
              <a:t>remove</a:t>
            </a:r>
            <a:r>
              <a:rPr lang="de-CH" baseline="0" dirty="0"/>
              <a:t>, so 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surface</a:t>
            </a:r>
            <a:r>
              <a:rPr lang="de-CH" baseline="0" dirty="0"/>
              <a:t> </a:t>
            </a:r>
            <a:r>
              <a:rPr lang="de-CH" baseline="0" dirty="0" err="1"/>
              <a:t>warms</a:t>
            </a:r>
            <a:r>
              <a:rPr lang="de-CH" baseline="0" dirty="0"/>
              <a:t> a </a:t>
            </a:r>
            <a:r>
              <a:rPr lang="de-CH" baseline="0" dirty="0" err="1"/>
              <a:t>lot</a:t>
            </a:r>
            <a:r>
              <a:rPr lang="de-CH" baseline="0" dirty="0"/>
              <a:t>. </a:t>
            </a:r>
            <a:r>
              <a:rPr lang="de-CH" baseline="0" dirty="0" err="1"/>
              <a:t>That</a:t>
            </a:r>
            <a:r>
              <a:rPr lang="de-CH" baseline="0" dirty="0"/>
              <a:t> </a:t>
            </a:r>
            <a:r>
              <a:rPr lang="de-CH" baseline="0" dirty="0" err="1"/>
              <a:t>produces</a:t>
            </a:r>
            <a:r>
              <a:rPr lang="de-CH" baseline="0" dirty="0"/>
              <a:t> </a:t>
            </a:r>
            <a:r>
              <a:rPr lang="de-CH" baseline="0" dirty="0" err="1"/>
              <a:t>convection</a:t>
            </a:r>
            <a:r>
              <a:rPr lang="de-CH" baseline="0" dirty="0"/>
              <a:t> </a:t>
            </a:r>
            <a:r>
              <a:rPr lang="de-CH" baseline="0" dirty="0" err="1"/>
              <a:t>of</a:t>
            </a:r>
            <a:r>
              <a:rPr lang="de-CH" baseline="0" dirty="0"/>
              <a:t> </a:t>
            </a:r>
            <a:r>
              <a:rPr lang="de-CH" baseline="0" dirty="0" err="1"/>
              <a:t>the</a:t>
            </a:r>
            <a:r>
              <a:rPr lang="de-CH" baseline="0" dirty="0"/>
              <a:t> warm </a:t>
            </a:r>
            <a:r>
              <a:rPr lang="de-CH" baseline="0" dirty="0" err="1"/>
              <a:t>air</a:t>
            </a:r>
            <a:r>
              <a:rPr lang="de-CH" baseline="0" dirty="0"/>
              <a:t> </a:t>
            </a:r>
            <a:r>
              <a:rPr lang="de-CH" baseline="0" dirty="0" err="1"/>
              <a:t>masses</a:t>
            </a:r>
            <a:r>
              <a:rPr lang="de-CH" baseline="0" dirty="0"/>
              <a:t> </a:t>
            </a:r>
            <a:r>
              <a:rPr lang="de-CH" baseline="0" dirty="0" err="1"/>
              <a:t>upwards</a:t>
            </a:r>
            <a:r>
              <a:rPr lang="de-CH" baseline="0" dirty="0"/>
              <a:t>. </a:t>
            </a:r>
          </a:p>
          <a:p>
            <a:endParaRPr lang="de-CH" baseline="0" dirty="0"/>
          </a:p>
          <a:p>
            <a:r>
              <a:rPr lang="de-CH" baseline="0" dirty="0"/>
              <a:t>(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more</a:t>
            </a:r>
            <a:r>
              <a:rPr lang="de-CH" baseline="0" dirty="0"/>
              <a:t> GHG, 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more</a:t>
            </a:r>
            <a:r>
              <a:rPr lang="de-CH" baseline="0" dirty="0"/>
              <a:t> 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lapse</a:t>
            </a:r>
            <a:r>
              <a:rPr lang="de-CH" baseline="0" dirty="0"/>
              <a:t> rate will </a:t>
            </a:r>
            <a:r>
              <a:rPr lang="de-CH" baseline="0" dirty="0" err="1"/>
              <a:t>increase</a:t>
            </a:r>
            <a:r>
              <a:rPr lang="de-CH" baseline="0" dirty="0"/>
              <a:t> </a:t>
            </a:r>
            <a:r>
              <a:rPr lang="de-CH" baseline="0" dirty="0" err="1"/>
              <a:t>to</a:t>
            </a:r>
            <a:r>
              <a:rPr lang="de-CH" baseline="0" dirty="0"/>
              <a:t> </a:t>
            </a:r>
            <a:r>
              <a:rPr lang="de-CH" baseline="0" dirty="0" err="1"/>
              <a:t>equilibrate</a:t>
            </a:r>
            <a:r>
              <a:rPr lang="de-CH" baseline="0" dirty="0"/>
              <a:t> 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temperature</a:t>
            </a:r>
            <a:r>
              <a:rPr lang="de-CH" baseline="0" dirty="0"/>
              <a:t> </a:t>
            </a:r>
            <a:r>
              <a:rPr lang="de-CH" baseline="0" dirty="0" err="1"/>
              <a:t>loss</a:t>
            </a:r>
            <a:r>
              <a:rPr lang="de-CH" baseline="0" dirty="0"/>
              <a:t>.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0380D1-A52B-49F4-AC31-B64DA869119D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361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440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7" y="5920353"/>
            <a:ext cx="931333" cy="677300"/>
          </a:xfrm>
        </p:spPr>
        <p:txBody>
          <a:bodyPr lIns="0" tIns="0" rIns="0" bIns="0" anchor="b" anchorCtr="0">
            <a:noAutofit/>
          </a:bodyPr>
          <a:lstStyle>
            <a:lvl1pPr marL="152396" indent="-143930">
              <a:buFontTx/>
              <a:buBlip>
                <a:blip r:embed="rId3"/>
              </a:buBlip>
              <a:tabLst/>
              <a:defRPr sz="933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4148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29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4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730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985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2" y="3429001"/>
            <a:ext cx="3651249" cy="2815167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00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3018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66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4152899"/>
            <a:ext cx="10985500" cy="27051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206500" y="2084918"/>
            <a:ext cx="10195984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5843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712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F12A-F766-4E91-A844-0CCA3ED08585}" type="datetime1">
              <a:rPr lang="fr-CH" smtClean="0"/>
              <a:t>26.09.2024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70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7" y="5920353"/>
            <a:ext cx="931333" cy="677300"/>
          </a:xfrm>
        </p:spPr>
        <p:txBody>
          <a:bodyPr lIns="0" tIns="0" rIns="0" bIns="0" anchor="b" anchorCtr="0">
            <a:noAutofit/>
          </a:bodyPr>
          <a:lstStyle>
            <a:lvl1pPr marL="152396" indent="-143930">
              <a:buFontTx/>
              <a:buBlip>
                <a:blip r:embed="rId3"/>
              </a:buBlip>
              <a:tabLst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112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B9E46E-67BC-4986-9943-C46D71A45186}" type="datetime1">
              <a:rPr lang="fr-CH" smtClean="0"/>
              <a:t>26.09.2024</a:t>
            </a:fld>
            <a:endParaRPr lang="fr-CH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H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9037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CA28B9-AC56-4E0B-915D-D5357F6CB284}" type="datetime1">
              <a:rPr lang="fr-CH" smtClean="0"/>
              <a:t>26.09.2024</a:t>
            </a:fld>
            <a:endParaRPr lang="fr-CH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H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281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4727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E407F8-5C51-4FB3-BD00-030C7EEDFB56}" type="datetime1">
              <a:rPr lang="fr-CH" smtClean="0"/>
              <a:t>26.09.2024</a:t>
            </a:fld>
            <a:endParaRPr lang="fr-CH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H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8374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0BF5-1DA2-4EC4-A821-9E25161F4052}" type="datetime1">
              <a:rPr lang="fr-CH" smtClean="0"/>
              <a:t>26.09.2024</a:t>
            </a:fld>
            <a:endParaRPr lang="fr-CH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3418-132E-4FD2-B81E-AF30B41FD2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5673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C22D06-C56B-41EF-B259-060BAB87D568}" type="datetime1">
              <a:rPr lang="fr-CH" smtClean="0"/>
              <a:t>26.09.2024</a:t>
            </a:fld>
            <a:endParaRPr lang="fr-CH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9317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CB3446-37E9-47EC-80D4-6F9937546CFB}" type="datetime1">
              <a:rPr lang="fr-CH" smtClean="0"/>
              <a:t>26.09.2024</a:t>
            </a:fld>
            <a:endParaRPr lang="fr-CH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2" y="174710"/>
            <a:ext cx="4192693" cy="1430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795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9EAF66-1BA4-469F-8B3D-A1ADB420E117}" type="datetime1">
              <a:rPr lang="fr-CH" smtClean="0"/>
              <a:t>26.09.2024</a:t>
            </a:fld>
            <a:endParaRPr lang="fr-CH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193" y="174710"/>
            <a:ext cx="4192693" cy="1430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654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2084917"/>
            <a:ext cx="4193117" cy="477308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862FA8-8F32-4566-94C8-DA898D3D8D36}" type="datetime1">
              <a:rPr lang="fr-CH" smtClean="0"/>
              <a:t>26.09.2024</a:t>
            </a:fld>
            <a:endParaRPr lang="fr-CH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6553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29" y="2084917"/>
            <a:ext cx="4895288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2FE8-D597-45A5-B900-F70AB898B515}" type="datetime1">
              <a:rPr lang="fr-CH" smtClean="0"/>
              <a:t>26.09.2024</a:t>
            </a:fld>
            <a:endParaRPr lang="fr-CH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5496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F1A3-6EE5-4F55-8DA6-79C953DC9380}" type="datetime1">
              <a:rPr lang="fr-CH" smtClean="0"/>
              <a:t>26.09.2024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46608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985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2" y="3429001"/>
            <a:ext cx="3651249" cy="2815167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3CDE00-1F33-44F2-82D3-8DC4E9610961}" type="datetime1">
              <a:rPr lang="fr-CH" smtClean="0"/>
              <a:t>26.09.2024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436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3018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E4CB99-9579-4E16-9146-D9F4E168D6DE}" type="datetime1">
              <a:rPr lang="fr-CH" smtClean="0"/>
              <a:t>26.09.2024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911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0988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4152899"/>
            <a:ext cx="10985500" cy="2705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206500" y="2084918"/>
            <a:ext cx="10195984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3A29DA5-DD09-460B-98B5-C59C312D86E4}" type="datetime1">
              <a:rPr lang="fr-CH" smtClean="0"/>
              <a:t>26.09.2024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90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4CE-B9E8-4869-AF5B-BB74C39F61FA}" type="datetime1">
              <a:rPr lang="fr-CH" smtClean="0"/>
              <a:t>26.09.2024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3678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32018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E052-612F-4ADC-B56A-5A9192CC527B}" type="datetime1">
              <a:rPr lang="fr-CH" smtClean="0"/>
              <a:t>26.09.2024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82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26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04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45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2" y="174710"/>
            <a:ext cx="4192693" cy="14303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7854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193" y="174710"/>
            <a:ext cx="4192693" cy="14303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197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2084917"/>
            <a:ext cx="4193117" cy="4773083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01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628551" y="3704603"/>
            <a:ext cx="4454736" cy="121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487985" y="2498752"/>
            <a:ext cx="4724347" cy="683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33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73697" y="176445"/>
            <a:ext cx="871936" cy="377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573338" y="6530279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0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1" i="0" kern="1000" spc="-93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628551" y="3704603"/>
            <a:ext cx="4454736" cy="121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EDD38897-1D25-4F11-911D-708A880B9350}" type="datetime1">
              <a:rPr lang="fr-CH" smtClean="0"/>
              <a:t>26.09.2024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487985" y="2498752"/>
            <a:ext cx="4724347" cy="683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33" b="1">
                <a:solidFill>
                  <a:schemeClr val="tx1"/>
                </a:solidFill>
                <a:latin typeface="+mj-lt"/>
              </a:defRPr>
            </a:lvl1pPr>
          </a:lstStyle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3697" y="176445"/>
            <a:ext cx="871936" cy="377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/>
        </p:nvSpPr>
        <p:spPr>
          <a:xfrm rot="16200000">
            <a:off x="573338" y="6530279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8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1" i="0" kern="1000" spc="-93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0752" y="226121"/>
            <a:ext cx="3651249" cy="3117849"/>
          </a:xfrm>
        </p:spPr>
        <p:txBody>
          <a:bodyPr>
            <a:normAutofit/>
          </a:bodyPr>
          <a:lstStyle/>
          <a:p>
            <a:r>
              <a:rPr lang="en-US" dirty="0"/>
              <a:t>Exercise session #3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A3154D-FCB0-A34B-BBBC-167C62555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6" y="5920353"/>
            <a:ext cx="1256025" cy="677300"/>
          </a:xfrm>
        </p:spPr>
        <p:txBody>
          <a:bodyPr/>
          <a:lstStyle/>
          <a:p>
            <a:r>
              <a:rPr lang="fr-FR" dirty="0"/>
              <a:t>Sept. 26,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65E36-B2AC-C04C-9F26-F8D22A89B2DE}"/>
              </a:ext>
            </a:extLst>
          </p:cNvPr>
          <p:cNvSpPr txBox="1"/>
          <p:nvPr/>
        </p:nvSpPr>
        <p:spPr>
          <a:xfrm>
            <a:off x="738078" y="2461676"/>
            <a:ext cx="67691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CH" sz="5333" b="1" dirty="0">
                <a:solidFill>
                  <a:srgbClr val="413C3A"/>
                </a:solidFill>
                <a:latin typeface="Arial"/>
              </a:rPr>
              <a:t>Science of </a:t>
            </a:r>
          </a:p>
          <a:p>
            <a:pPr algn="ctr" defTabSz="914377"/>
            <a:r>
              <a:rPr lang="en-CH" sz="5333" b="1" dirty="0">
                <a:solidFill>
                  <a:srgbClr val="413C3A"/>
                </a:solidFill>
                <a:latin typeface="Arial"/>
              </a:rPr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72387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Definitions</a:t>
            </a:r>
            <a:br>
              <a:rPr lang="en-US" dirty="0"/>
            </a:br>
            <a:endParaRPr lang="en-US" sz="2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409185" y="6371572"/>
            <a:ext cx="392481" cy="30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A3D2805-C0B5-5648-98C6-3D7B5A04B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1458617"/>
            <a:ext cx="10301817" cy="5221931"/>
          </a:xfrm>
        </p:spPr>
        <p:txBody>
          <a:bodyPr>
            <a:normAutofit lnSpcReduction="10000"/>
          </a:bodyPr>
          <a:lstStyle/>
          <a:p>
            <a:r>
              <a:rPr lang="en-CH" b="1" dirty="0"/>
              <a:t>Atmospheric lifetime</a:t>
            </a:r>
            <a:r>
              <a:rPr lang="en-CH" dirty="0"/>
              <a:t>: average time</a:t>
            </a:r>
            <a:r>
              <a:rPr lang="en-GB" dirty="0"/>
              <a:t> </a:t>
            </a:r>
            <a:r>
              <a:rPr lang="en-CH" dirty="0"/>
              <a:t>that a molecule of X remains in</a:t>
            </a:r>
            <a:r>
              <a:rPr lang="en-GB" dirty="0"/>
              <a:t> t</a:t>
            </a:r>
            <a:r>
              <a:rPr lang="en-CH" dirty="0"/>
              <a:t>he atmosphere</a:t>
            </a:r>
            <a:r>
              <a:rPr lang="en-GB" dirty="0"/>
              <a:t> </a:t>
            </a:r>
            <a:r>
              <a:rPr lang="en-GB" sz="1600" dirty="0"/>
              <a:t>(e-fold reduction) </a:t>
            </a:r>
            <a:endParaRPr lang="en-CH" dirty="0"/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CH" dirty="0">
              <a:highlight>
                <a:srgbClr val="FFFF00"/>
              </a:highlight>
            </a:endParaRPr>
          </a:p>
          <a:p>
            <a:r>
              <a:rPr lang="en-CH" dirty="0"/>
              <a:t>Atmospheric lifetime of CO</a:t>
            </a:r>
            <a:r>
              <a:rPr lang="en-CH" baseline="-25000" dirty="0"/>
              <a:t>2</a:t>
            </a:r>
            <a:r>
              <a:rPr lang="en-CH" dirty="0"/>
              <a:t>: decades to centuries</a:t>
            </a:r>
          </a:p>
          <a:p>
            <a:pPr marL="0" indent="0">
              <a:buNone/>
            </a:pPr>
            <a:endParaRPr lang="en-CH" dirty="0">
              <a:highlight>
                <a:srgbClr val="FFFF00"/>
              </a:highlight>
            </a:endParaRPr>
          </a:p>
          <a:p>
            <a:endParaRPr lang="en-CH" dirty="0"/>
          </a:p>
        </p:txBody>
      </p:sp>
      <p:pic>
        <p:nvPicPr>
          <p:cNvPr id="9218" name="Picture 2" descr="The Carbon Budget — Living Beyond Our Means – Egede-Nissen.com">
            <a:extLst>
              <a:ext uri="{FF2B5EF4-FFF2-40B4-BE49-F238E27FC236}">
                <a16:creationId xmlns:a16="http://schemas.microsoft.com/office/drawing/2014/main" id="{B45A6E64-A63C-3C4F-86EA-A8173BE6B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4" y="2585245"/>
            <a:ext cx="6248261" cy="293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D50330-7845-CF4A-A499-F2873ED6D93A}"/>
                  </a:ext>
                </a:extLst>
              </p:cNvPr>
              <p:cNvSpPr txBox="1"/>
              <p:nvPr/>
            </p:nvSpPr>
            <p:spPr>
              <a:xfrm>
                <a:off x="7291622" y="5160861"/>
                <a:ext cx="4772717" cy="708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𝑙𝑖𝑓𝑒𝑡𝑖𝑚𝑒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𝑚𝑎𝑠𝑠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𝑏𝑜𝑥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D50330-7845-CF4A-A499-F2873ED6D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622" y="5160861"/>
                <a:ext cx="4772717" cy="7083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3B3B1B2E-453E-2E41-A6E0-8BB5B6ABB68D}"/>
              </a:ext>
            </a:extLst>
          </p:cNvPr>
          <p:cNvGrpSpPr/>
          <p:nvPr/>
        </p:nvGrpSpPr>
        <p:grpSpPr>
          <a:xfrm>
            <a:off x="6727548" y="2035983"/>
            <a:ext cx="4855925" cy="2870528"/>
            <a:chOff x="5045661" y="1749623"/>
            <a:chExt cx="3641944" cy="215289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49A65C-84EB-7448-A34E-7F712235B096}"/>
                </a:ext>
              </a:extLst>
            </p:cNvPr>
            <p:cNvGrpSpPr/>
            <p:nvPr/>
          </p:nvGrpSpPr>
          <p:grpSpPr>
            <a:xfrm>
              <a:off x="5045661" y="1749623"/>
              <a:ext cx="3641944" cy="1644253"/>
              <a:chOff x="5034327" y="2248420"/>
              <a:chExt cx="3641944" cy="1644253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56B9FBE-62C9-5E4C-B666-D8FEF1BD09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34327" y="2248420"/>
                <a:ext cx="3641944" cy="1644253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2F9E518-09FE-EE49-9ACB-9412DC8C1E1C}"/>
                  </a:ext>
                </a:extLst>
              </p:cNvPr>
              <p:cNvSpPr/>
              <p:nvPr/>
            </p:nvSpPr>
            <p:spPr>
              <a:xfrm>
                <a:off x="5034327" y="3037700"/>
                <a:ext cx="652489" cy="388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24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084E515-0B3A-BD4A-A1E2-1605E0D62CC0}"/>
                  </a:ext>
                </a:extLst>
              </p:cNvPr>
              <p:cNvSpPr/>
              <p:nvPr/>
            </p:nvSpPr>
            <p:spPr>
              <a:xfrm>
                <a:off x="7823456" y="2952106"/>
                <a:ext cx="756873" cy="388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240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30ECF4-3DDF-E944-BF87-6DD9BA246565}"/>
                </a:ext>
              </a:extLst>
            </p:cNvPr>
            <p:cNvSpPr/>
            <p:nvPr/>
          </p:nvSpPr>
          <p:spPr>
            <a:xfrm>
              <a:off x="6839794" y="3346909"/>
              <a:ext cx="1173639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67" i="1" dirty="0"/>
                <a:t>e.g., v</a:t>
              </a:r>
              <a:r>
                <a:rPr lang="en-CH" sz="1067" i="1" dirty="0"/>
                <a:t>egetation uptake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D8D769-A3FD-B845-985F-895D29BB1FDC}"/>
                </a:ext>
              </a:extLst>
            </p:cNvPr>
            <p:cNvSpPr/>
            <p:nvPr/>
          </p:nvSpPr>
          <p:spPr>
            <a:xfrm>
              <a:off x="5567819" y="2066795"/>
              <a:ext cx="1158658" cy="1409178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4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B9C66B-291D-5046-A951-A3731C3D0D55}"/>
                </a:ext>
              </a:extLst>
            </p:cNvPr>
            <p:cNvSpPr/>
            <p:nvPr/>
          </p:nvSpPr>
          <p:spPr>
            <a:xfrm>
              <a:off x="6885796" y="2066795"/>
              <a:ext cx="1158658" cy="1602488"/>
            </a:xfrm>
            <a:prstGeom prst="rect">
              <a:avLst/>
            </a:prstGeom>
            <a:no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400">
                <a:solidFill>
                  <a:srgbClr val="92D05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0D5749-EDA2-D540-BF53-51C3B7C48384}"/>
                </a:ext>
              </a:extLst>
            </p:cNvPr>
            <p:cNvSpPr/>
            <p:nvPr/>
          </p:nvSpPr>
          <p:spPr>
            <a:xfrm>
              <a:off x="5470820" y="3432510"/>
              <a:ext cx="768479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H" sz="1867" i="1" dirty="0">
                  <a:solidFill>
                    <a:schemeClr val="accent1"/>
                  </a:solidFill>
                </a:rPr>
                <a:t>sources</a:t>
              </a:r>
              <a:endParaRPr lang="en-CH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337721-0511-ED4A-8600-9390FE76F626}"/>
                </a:ext>
              </a:extLst>
            </p:cNvPr>
            <p:cNvSpPr/>
            <p:nvPr/>
          </p:nvSpPr>
          <p:spPr>
            <a:xfrm>
              <a:off x="6784540" y="3617777"/>
              <a:ext cx="54846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H" sz="1867" i="1" dirty="0">
                  <a:solidFill>
                    <a:srgbClr val="92D050"/>
                  </a:solidFill>
                </a:rPr>
                <a:t>sinks</a:t>
              </a:r>
              <a:endParaRPr lang="en-CH" sz="2400" dirty="0">
                <a:solidFill>
                  <a:srgbClr val="92D050"/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523FE1-AFFE-6F4C-895B-430195BCE899}"/>
              </a:ext>
            </a:extLst>
          </p:cNvPr>
          <p:cNvSpPr/>
          <p:nvPr/>
        </p:nvSpPr>
        <p:spPr>
          <a:xfrm>
            <a:off x="736450" y="2585244"/>
            <a:ext cx="90441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1867" i="1" dirty="0">
                <a:solidFill>
                  <a:schemeClr val="accent1"/>
                </a:solidFill>
              </a:rPr>
              <a:t>source</a:t>
            </a:r>
            <a:endParaRPr lang="en-CH" sz="2400" dirty="0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919F0B-FAED-F140-95F5-D8C494F7290D}"/>
              </a:ext>
            </a:extLst>
          </p:cNvPr>
          <p:cNvSpPr/>
          <p:nvPr/>
        </p:nvSpPr>
        <p:spPr>
          <a:xfrm>
            <a:off x="4372454" y="5160860"/>
            <a:ext cx="61106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1867" i="1" dirty="0">
                <a:solidFill>
                  <a:srgbClr val="92D050"/>
                </a:solidFill>
              </a:rPr>
              <a:t>sink</a:t>
            </a:r>
            <a:endParaRPr lang="en-CH" sz="2400" dirty="0">
              <a:solidFill>
                <a:srgbClr val="92D05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4CC139-F2E2-4AAE-B006-63DCD874044D}"/>
              </a:ext>
            </a:extLst>
          </p:cNvPr>
          <p:cNvCxnSpPr>
            <a:cxnSpLocks/>
          </p:cNvCxnSpPr>
          <p:nvPr/>
        </p:nvCxnSpPr>
        <p:spPr>
          <a:xfrm flipH="1" flipV="1">
            <a:off x="10684577" y="5962650"/>
            <a:ext cx="126298" cy="228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FEB59C1-E4BE-4CDA-9B75-1B0DC9CA9B8C}"/>
              </a:ext>
            </a:extLst>
          </p:cNvPr>
          <p:cNvSpPr txBox="1"/>
          <p:nvPr/>
        </p:nvSpPr>
        <p:spPr>
          <a:xfrm>
            <a:off x="10321906" y="618173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e.g. Gt/</a:t>
            </a:r>
            <a:r>
              <a:rPr lang="en-GB" i="1" dirty="0" err="1"/>
              <a:t>yr</a:t>
            </a:r>
            <a:endParaRPr lang="LID4096" i="1" dirty="0"/>
          </a:p>
        </p:txBody>
      </p:sp>
    </p:spTree>
    <p:extLst>
      <p:ext uri="{BB962C8B-B14F-4D97-AF65-F5344CB8AC3E}">
        <p14:creationId xmlns:p14="http://schemas.microsoft.com/office/powerpoint/2010/main" val="353271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99E845-41FE-476F-8680-A2213F10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5" y="2840593"/>
            <a:ext cx="8470899" cy="2216065"/>
          </a:xfrm>
        </p:spPr>
        <p:txBody>
          <a:bodyPr>
            <a:normAutofit/>
          </a:bodyPr>
          <a:lstStyle/>
          <a:p>
            <a:r>
              <a:rPr lang="en-GB" dirty="0"/>
              <a:t>Recap from lecture</a:t>
            </a: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6386C-DA09-4D42-98D6-6A6AFEE7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29578-ED5F-46E1-A739-68E46894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1599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Greenhouse</a:t>
            </a:r>
            <a:r>
              <a:rPr lang="de-CH" dirty="0"/>
              <a:t> </a:t>
            </a:r>
            <a:r>
              <a:rPr lang="de-CH" dirty="0" err="1"/>
              <a:t>effect</a:t>
            </a:r>
            <a:r>
              <a:rPr lang="de-CH" dirty="0"/>
              <a:t> </a:t>
            </a:r>
            <a:endParaRPr lang="fr-CH" dirty="0"/>
          </a:p>
        </p:txBody>
      </p:sp>
      <p:pic>
        <p:nvPicPr>
          <p:cNvPr id="4" name="Picture 2" descr="https://upload.wikimedia.org/wikipedia/commons/7/7c/Atmospheric_Transmission.png">
            <a:extLst>
              <a:ext uri="{FF2B5EF4-FFF2-40B4-BE49-F238E27FC236}">
                <a16:creationId xmlns:a16="http://schemas.microsoft.com/office/drawing/2014/main" id="{C52BFFE2-0D13-0C4D-9FDA-55E67858BD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9" y="996643"/>
            <a:ext cx="5334345" cy="53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996643"/>
            <a:ext cx="5850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CH" sz="1600" dirty="0"/>
              <a:t>Solar </a:t>
            </a:r>
            <a:r>
              <a:rPr lang="de-CH" sz="1600" dirty="0" err="1"/>
              <a:t>radiation</a:t>
            </a:r>
            <a:r>
              <a:rPr lang="de-CH" sz="1600" dirty="0"/>
              <a:t> </a:t>
            </a:r>
            <a:r>
              <a:rPr lang="de-CH" sz="1600" dirty="0" err="1"/>
              <a:t>is</a:t>
            </a:r>
            <a:r>
              <a:rPr lang="de-CH" sz="1600" dirty="0"/>
              <a:t> </a:t>
            </a:r>
            <a:r>
              <a:rPr lang="de-CH" sz="1600" dirty="0" err="1"/>
              <a:t>transmitted</a:t>
            </a:r>
            <a:r>
              <a:rPr lang="de-CH" sz="1600" dirty="0"/>
              <a:t> </a:t>
            </a:r>
            <a:r>
              <a:rPr lang="de-CH" sz="1600" dirty="0" err="1"/>
              <a:t>through</a:t>
            </a:r>
            <a:r>
              <a:rPr lang="de-CH" sz="1600" dirty="0"/>
              <a:t> </a:t>
            </a:r>
            <a:r>
              <a:rPr lang="de-CH" sz="1600" dirty="0" err="1"/>
              <a:t>Earth’s</a:t>
            </a:r>
            <a:r>
              <a:rPr lang="de-CH" sz="1600" dirty="0"/>
              <a:t> </a:t>
            </a:r>
            <a:r>
              <a:rPr lang="de-CH" sz="1600" dirty="0" err="1"/>
              <a:t>nearly</a:t>
            </a:r>
            <a:r>
              <a:rPr lang="de-CH" sz="1600" dirty="0"/>
              <a:t> transparent </a:t>
            </a:r>
            <a:r>
              <a:rPr lang="de-CH" sz="1600" dirty="0" err="1"/>
              <a:t>atmosphere</a:t>
            </a:r>
            <a:r>
              <a:rPr lang="de-CH" sz="1600" dirty="0"/>
              <a:t> (transparent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shortwave</a:t>
            </a:r>
            <a:r>
              <a:rPr lang="de-CH" sz="1600" dirty="0"/>
              <a:t> </a:t>
            </a:r>
            <a:r>
              <a:rPr lang="de-CH" sz="1600" dirty="0" err="1"/>
              <a:t>radiation</a:t>
            </a:r>
            <a:r>
              <a:rPr lang="de-CH" sz="1600" dirty="0"/>
              <a:t>). </a:t>
            </a:r>
          </a:p>
          <a:p>
            <a:pPr marL="342900" indent="-342900">
              <a:buAutoNum type="arabicPeriod"/>
            </a:pPr>
            <a:r>
              <a:rPr lang="de-CH" sz="1600" dirty="0" err="1"/>
              <a:t>Earth’s</a:t>
            </a:r>
            <a:r>
              <a:rPr lang="de-CH" sz="1600" dirty="0"/>
              <a:t> </a:t>
            </a:r>
            <a:r>
              <a:rPr lang="de-CH" sz="1600" dirty="0" err="1"/>
              <a:t>surface</a:t>
            </a:r>
            <a:r>
              <a:rPr lang="de-CH" sz="1600" dirty="0"/>
              <a:t> </a:t>
            </a:r>
            <a:r>
              <a:rPr lang="de-CH" sz="1600" dirty="0" err="1"/>
              <a:t>absorbs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solar </a:t>
            </a:r>
            <a:r>
              <a:rPr lang="de-CH" sz="1600" dirty="0" err="1"/>
              <a:t>radiation</a:t>
            </a:r>
            <a:r>
              <a:rPr lang="de-CH" sz="1600" dirty="0"/>
              <a:t> and </a:t>
            </a:r>
            <a:r>
              <a:rPr lang="de-CH" sz="1600" dirty="0" err="1"/>
              <a:t>warms</a:t>
            </a:r>
            <a:r>
              <a:rPr lang="de-CH" sz="1600" dirty="0"/>
              <a:t>. </a:t>
            </a:r>
          </a:p>
          <a:p>
            <a:pPr marL="342900" indent="-342900">
              <a:buAutoNum type="arabicPeriod"/>
            </a:pPr>
            <a:r>
              <a:rPr lang="de-CH" sz="1600" dirty="0"/>
              <a:t>The Earth </a:t>
            </a:r>
            <a:r>
              <a:rPr lang="de-CH" sz="1600" dirty="0" err="1"/>
              <a:t>emits</a:t>
            </a:r>
            <a:r>
              <a:rPr lang="de-CH" sz="1600" dirty="0"/>
              <a:t> thermal IR </a:t>
            </a:r>
            <a:r>
              <a:rPr lang="de-CH" sz="1600" dirty="0" err="1"/>
              <a:t>radiation</a:t>
            </a:r>
            <a:r>
              <a:rPr lang="de-CH" sz="1600" dirty="0"/>
              <a:t> (</a:t>
            </a:r>
            <a:r>
              <a:rPr lang="de-CH" sz="1600" dirty="0" err="1"/>
              <a:t>blackbody</a:t>
            </a:r>
            <a:r>
              <a:rPr lang="de-CH" sz="1600" dirty="0"/>
              <a:t> </a:t>
            </a:r>
            <a:r>
              <a:rPr lang="de-CH" sz="1600" dirty="0" err="1"/>
              <a:t>radiation</a:t>
            </a:r>
            <a:r>
              <a:rPr lang="de-CH" sz="1600" dirty="0"/>
              <a:t>).</a:t>
            </a:r>
          </a:p>
          <a:p>
            <a:pPr marL="342900" indent="-342900">
              <a:buAutoNum type="arabicPeriod"/>
            </a:pPr>
            <a:r>
              <a:rPr lang="de-CH" sz="1600" dirty="0"/>
              <a:t>The </a:t>
            </a:r>
            <a:r>
              <a:rPr lang="de-CH" sz="1600" dirty="0" err="1"/>
              <a:t>atmosphere</a:t>
            </a:r>
            <a:r>
              <a:rPr lang="de-CH" sz="1600" dirty="0"/>
              <a:t> </a:t>
            </a:r>
            <a:r>
              <a:rPr lang="de-CH" sz="1600" dirty="0" err="1"/>
              <a:t>is</a:t>
            </a:r>
            <a:r>
              <a:rPr lang="de-CH" sz="1600" dirty="0"/>
              <a:t> </a:t>
            </a:r>
            <a:r>
              <a:rPr lang="de-CH" sz="1600" dirty="0" err="1"/>
              <a:t>much</a:t>
            </a:r>
            <a:r>
              <a:rPr lang="de-CH" sz="1600" dirty="0"/>
              <a:t> </a:t>
            </a:r>
            <a:r>
              <a:rPr lang="de-CH" sz="1600" dirty="0" err="1"/>
              <a:t>less</a:t>
            </a:r>
            <a:r>
              <a:rPr lang="de-CH" sz="1600" dirty="0"/>
              <a:t> transparent </a:t>
            </a:r>
            <a:r>
              <a:rPr lang="de-CH" sz="1600" dirty="0" err="1"/>
              <a:t>to</a:t>
            </a:r>
            <a:r>
              <a:rPr lang="de-CH" sz="1600" dirty="0"/>
              <a:t> thermal </a:t>
            </a:r>
            <a:r>
              <a:rPr lang="de-CH" sz="1600" dirty="0" err="1"/>
              <a:t>infrared</a:t>
            </a:r>
            <a:r>
              <a:rPr lang="de-CH" sz="1600" dirty="0"/>
              <a:t> </a:t>
            </a:r>
            <a:r>
              <a:rPr lang="de-CH" sz="1600" dirty="0" err="1"/>
              <a:t>radiation</a:t>
            </a:r>
            <a:r>
              <a:rPr lang="de-CH" sz="1600" dirty="0"/>
              <a:t> and </a:t>
            </a:r>
            <a:r>
              <a:rPr lang="de-CH" sz="1600" dirty="0" err="1"/>
              <a:t>absorbs</a:t>
            </a:r>
            <a:r>
              <a:rPr lang="de-CH" sz="1600" dirty="0"/>
              <a:t> it. </a:t>
            </a:r>
          </a:p>
          <a:p>
            <a:pPr marL="342900" indent="-342900">
              <a:buAutoNum type="arabicPeriod"/>
            </a:pPr>
            <a:r>
              <a:rPr lang="de-CH" sz="1600" dirty="0"/>
              <a:t>The </a:t>
            </a:r>
            <a:r>
              <a:rPr lang="de-CH" sz="1600" dirty="0" err="1"/>
              <a:t>absorbed</a:t>
            </a:r>
            <a:r>
              <a:rPr lang="de-CH" sz="1600" dirty="0"/>
              <a:t> </a:t>
            </a:r>
            <a:r>
              <a:rPr lang="de-CH" sz="1600" dirty="0" err="1"/>
              <a:t>radiation</a:t>
            </a:r>
            <a:r>
              <a:rPr lang="de-CH" sz="1600" dirty="0"/>
              <a:t> </a:t>
            </a:r>
            <a:r>
              <a:rPr lang="de-CH" sz="1600" dirty="0" err="1"/>
              <a:t>leads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warming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atmosphere</a:t>
            </a:r>
            <a:r>
              <a:rPr lang="de-CH" sz="1600" dirty="0"/>
              <a:t>, </a:t>
            </a:r>
            <a:r>
              <a:rPr lang="de-CH" sz="1600" dirty="0" err="1"/>
              <a:t>which</a:t>
            </a:r>
            <a:r>
              <a:rPr lang="de-CH" sz="1600" dirty="0"/>
              <a:t> in turn </a:t>
            </a:r>
            <a:r>
              <a:rPr lang="de-CH" sz="1600" dirty="0" err="1"/>
              <a:t>emits</a:t>
            </a:r>
            <a:r>
              <a:rPr lang="de-CH" sz="1600" dirty="0"/>
              <a:t> thermal IR </a:t>
            </a:r>
            <a:r>
              <a:rPr lang="de-CH" sz="1600" dirty="0" err="1"/>
              <a:t>radiation</a:t>
            </a:r>
            <a:r>
              <a:rPr lang="de-CH" sz="1600" dirty="0"/>
              <a:t> in all </a:t>
            </a:r>
            <a:r>
              <a:rPr lang="de-CH" sz="1600" dirty="0" err="1"/>
              <a:t>directions</a:t>
            </a:r>
            <a:r>
              <a:rPr lang="de-CH" sz="1600" dirty="0"/>
              <a:t>, but also </a:t>
            </a:r>
            <a:r>
              <a:rPr lang="de-CH" sz="1600" dirty="0" err="1"/>
              <a:t>partly</a:t>
            </a:r>
            <a:r>
              <a:rPr lang="de-CH" sz="1600" dirty="0"/>
              <a:t> </a:t>
            </a:r>
            <a:r>
              <a:rPr lang="de-CH" sz="1600" dirty="0" err="1"/>
              <a:t>downwards</a:t>
            </a:r>
            <a:r>
              <a:rPr lang="de-CH" sz="1600" dirty="0"/>
              <a:t>. </a:t>
            </a:r>
          </a:p>
          <a:p>
            <a:pPr marL="342900" indent="-342900">
              <a:buAutoNum type="arabicPeriod"/>
            </a:pPr>
            <a:r>
              <a:rPr lang="de-CH" sz="1600" dirty="0"/>
              <a:t>So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net</a:t>
            </a:r>
            <a:r>
              <a:rPr lang="de-CH" sz="1600" dirty="0"/>
              <a:t> thermal IR </a:t>
            </a:r>
            <a:r>
              <a:rPr lang="de-CH" sz="1600" dirty="0" err="1"/>
              <a:t>flux</a:t>
            </a:r>
            <a:r>
              <a:rPr lang="de-CH" sz="1600" dirty="0"/>
              <a:t> </a:t>
            </a:r>
            <a:r>
              <a:rPr lang="de-CH" sz="1600" dirty="0" err="1"/>
              <a:t>from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Earth (</a:t>
            </a:r>
            <a:r>
              <a:rPr lang="de-CH" sz="1600" dirty="0" err="1"/>
              <a:t>as</a:t>
            </a:r>
            <a:r>
              <a:rPr lang="de-CH" sz="1600" dirty="0"/>
              <a:t> </a:t>
            </a:r>
            <a:r>
              <a:rPr lang="de-CH" sz="1600" dirty="0" err="1"/>
              <a:t>blackbody</a:t>
            </a:r>
            <a:r>
              <a:rPr lang="de-CH" sz="1600" dirty="0"/>
              <a:t>)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space</a:t>
            </a:r>
            <a:r>
              <a:rPr lang="de-CH" sz="1600" dirty="0"/>
              <a:t> </a:t>
            </a:r>
            <a:r>
              <a:rPr lang="de-CH" sz="1600" dirty="0" err="1"/>
              <a:t>is</a:t>
            </a:r>
            <a:r>
              <a:rPr lang="de-CH" sz="1600" dirty="0"/>
              <a:t> </a:t>
            </a:r>
            <a:r>
              <a:rPr lang="de-CH" sz="1600" dirty="0" err="1"/>
              <a:t>greatly</a:t>
            </a:r>
            <a:r>
              <a:rPr lang="de-CH" sz="1600" dirty="0"/>
              <a:t> </a:t>
            </a:r>
            <a:r>
              <a:rPr lang="de-CH" sz="1600" dirty="0" err="1"/>
              <a:t>recuded</a:t>
            </a:r>
            <a:r>
              <a:rPr lang="de-CH" sz="1600" dirty="0"/>
              <a:t>. This diminishes the radiative cooling of the Earth’s surface and leads to surface warming. </a:t>
            </a:r>
            <a:br>
              <a:rPr lang="de-CH" sz="1600" dirty="0"/>
            </a:br>
            <a:endParaRPr lang="de-CH" sz="16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63346" r="7608"/>
          <a:stretch/>
        </p:blipFill>
        <p:spPr>
          <a:xfrm>
            <a:off x="6096000" y="4713768"/>
            <a:ext cx="5711036" cy="16611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3418-132E-4FD2-B81E-AF30B41FD245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792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42"/>
          <a:stretch/>
        </p:blipFill>
        <p:spPr>
          <a:xfrm>
            <a:off x="2299805" y="1461939"/>
            <a:ext cx="7857381" cy="472994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6500" y="174710"/>
            <a:ext cx="8464273" cy="1430337"/>
          </a:xfrm>
        </p:spPr>
        <p:txBody>
          <a:bodyPr/>
          <a:lstStyle/>
          <a:p>
            <a:r>
              <a:rPr lang="de-CH" dirty="0" err="1"/>
              <a:t>Convective</a:t>
            </a:r>
            <a:r>
              <a:rPr lang="de-CH" dirty="0"/>
              <a:t> - </a:t>
            </a:r>
            <a:r>
              <a:rPr lang="de-CH" dirty="0" err="1"/>
              <a:t>radiative</a:t>
            </a:r>
            <a:r>
              <a:rPr lang="de-CH" dirty="0"/>
              <a:t> </a:t>
            </a:r>
            <a:r>
              <a:rPr lang="de-CH" dirty="0" err="1"/>
              <a:t>equilibrium</a:t>
            </a:r>
            <a:r>
              <a:rPr lang="de-CH" dirty="0"/>
              <a:t> </a:t>
            </a:r>
            <a:endParaRPr lang="fr-CH" dirty="0"/>
          </a:p>
        </p:txBody>
      </p:sp>
      <p:sp>
        <p:nvSpPr>
          <p:cNvPr id="8" name="Rectangle 7"/>
          <p:cNvSpPr/>
          <p:nvPr/>
        </p:nvSpPr>
        <p:spPr>
          <a:xfrm>
            <a:off x="921026" y="6350169"/>
            <a:ext cx="112709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Catling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D., &amp;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Kasting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J. (2017). Principles of Planetary Atmospheres. In </a:t>
            </a: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Atmospheric Evolution on Inhabited and Lifeless Worlds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(pp. 1-168). Cambridge: Cambridge University Press. Wallace and Hobbs, 2006, Ch. 4.3.6</a:t>
            </a:r>
            <a:endParaRPr kumimoji="0" lang="fr-CH" sz="135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3078" y="1631851"/>
            <a:ext cx="2226366" cy="78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7001" y="1832003"/>
            <a:ext cx="1789043" cy="216982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fact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convective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transport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sensible and latent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heat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vapor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cools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surface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warms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troposphere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leads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observed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lapse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rate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-6.5 K / km.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72" y="2222175"/>
            <a:ext cx="2150718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Because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density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atmosphere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increases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close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surface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layers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become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optically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thicker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physically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thinner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Hence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removing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heat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near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surface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becomes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difficult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only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radiative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equilibrium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were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responsible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balance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Earth’s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surface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would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hot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  </a:t>
            </a:r>
            <a:endParaRPr kumimoji="0" lang="fr-CH" sz="135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28191" y="5118652"/>
            <a:ext cx="2454966" cy="39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157186" y="5430746"/>
            <a:ext cx="18791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equil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=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equilibrium</a:t>
            </a:r>
            <a:endParaRPr kumimoji="0" lang="de-CH" sz="135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ajd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=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adjustment</a:t>
            </a:r>
            <a:endParaRPr kumimoji="0" lang="fr-CH" sz="135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CAFD7-43D8-48AC-9B2B-CF70ACC9AB96}" type="slidenum">
              <a:rPr kumimoji="0" lang="fr-CH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CH" sz="933" b="1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66692" y="883347"/>
            <a:ext cx="2486025" cy="3106180"/>
            <a:chOff x="2966692" y="883347"/>
            <a:chExt cx="2486025" cy="3106180"/>
          </a:xfrm>
        </p:grpSpPr>
        <p:sp>
          <p:nvSpPr>
            <p:cNvPr id="3" name="TextBox 2"/>
            <p:cNvSpPr txBox="1"/>
            <p:nvPr/>
          </p:nvSpPr>
          <p:spPr>
            <a:xfrm>
              <a:off x="2966692" y="883347"/>
              <a:ext cx="248602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Further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aloft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in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troposphere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-emission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of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IR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radiation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by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infrared-active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gases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and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clouds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leads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net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energy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loss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of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atmosphere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endParaRPr kumimoji="0" lang="fr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3155674" y="2222175"/>
              <a:ext cx="720587" cy="17673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5698156" y="1145406"/>
            <a:ext cx="4504623" cy="5053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6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36059CD-D393-485B-A366-D575B2270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7172" y="30548"/>
            <a:ext cx="5189973" cy="6827452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A3BEEF4-76BD-408D-B106-7F0E60D1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Stratospheric</a:t>
            </a:r>
            <a:r>
              <a:rPr lang="de-CH" dirty="0"/>
              <a:t> </a:t>
            </a:r>
            <a:r>
              <a:rPr lang="de-CH" dirty="0" err="1"/>
              <a:t>cooling</a:t>
            </a:r>
            <a:endParaRPr lang="en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838964-CE5E-41F9-8CEE-824D2E63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3418-132E-4FD2-B81E-AF30B41FD245}" type="slidenum">
              <a:rPr lang="fr-CH" smtClean="0"/>
              <a:t>14</a:t>
            </a:fld>
            <a:endParaRPr lang="fr-CH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3A7D9A5-925D-4FB7-AD51-2A50ED1AC035}"/>
              </a:ext>
            </a:extLst>
          </p:cNvPr>
          <p:cNvSpPr txBox="1"/>
          <p:nvPr/>
        </p:nvSpPr>
        <p:spPr>
          <a:xfrm>
            <a:off x="10184143" y="328379"/>
            <a:ext cx="8013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45 km</a:t>
            </a:r>
            <a:endParaRPr lang="en-CH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45DCCF7-CB2F-4E32-9D63-9B5B61906019}"/>
              </a:ext>
            </a:extLst>
          </p:cNvPr>
          <p:cNvSpPr txBox="1"/>
          <p:nvPr/>
        </p:nvSpPr>
        <p:spPr>
          <a:xfrm>
            <a:off x="10184143" y="1455006"/>
            <a:ext cx="8013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38 km</a:t>
            </a:r>
            <a:endParaRPr lang="en-CH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1AA87C-2A88-48A3-A376-F42B7136D668}"/>
              </a:ext>
            </a:extLst>
          </p:cNvPr>
          <p:cNvSpPr txBox="1"/>
          <p:nvPr/>
        </p:nvSpPr>
        <p:spPr>
          <a:xfrm>
            <a:off x="10184143" y="2431592"/>
            <a:ext cx="8013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30 km</a:t>
            </a:r>
            <a:endParaRPr lang="en-CH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129F9FB-AC28-4C9F-A9F0-3546C82E06E7}"/>
              </a:ext>
            </a:extLst>
          </p:cNvPr>
          <p:cNvSpPr txBox="1"/>
          <p:nvPr/>
        </p:nvSpPr>
        <p:spPr>
          <a:xfrm>
            <a:off x="10184143" y="3444274"/>
            <a:ext cx="8013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19 km</a:t>
            </a:r>
            <a:endParaRPr lang="en-CH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7E4404-860D-4C89-A4E1-3AF700B14BBF}"/>
              </a:ext>
            </a:extLst>
          </p:cNvPr>
          <p:cNvSpPr txBox="1"/>
          <p:nvPr/>
        </p:nvSpPr>
        <p:spPr>
          <a:xfrm>
            <a:off x="10250697" y="5001096"/>
            <a:ext cx="8013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5.6 km</a:t>
            </a:r>
            <a:endParaRPr lang="en-CH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1F8AC02-23D7-4178-B238-749882F6CCD3}"/>
              </a:ext>
            </a:extLst>
          </p:cNvPr>
          <p:cNvSpPr txBox="1"/>
          <p:nvPr/>
        </p:nvSpPr>
        <p:spPr>
          <a:xfrm>
            <a:off x="10250697" y="6013778"/>
            <a:ext cx="8013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3.1 km</a:t>
            </a:r>
            <a:endParaRPr lang="en-CH" b="1" dirty="0"/>
          </a:p>
        </p:txBody>
      </p:sp>
      <p:sp>
        <p:nvSpPr>
          <p:cNvPr id="17" name="Pfeil: nach oben und unten 16">
            <a:extLst>
              <a:ext uri="{FF2B5EF4-FFF2-40B4-BE49-F238E27FC236}">
                <a16:creationId xmlns:a16="http://schemas.microsoft.com/office/drawing/2014/main" id="{49F93199-D87A-414D-AF72-BB2F90BF93F4}"/>
              </a:ext>
            </a:extLst>
          </p:cNvPr>
          <p:cNvSpPr/>
          <p:nvPr/>
        </p:nvSpPr>
        <p:spPr>
          <a:xfrm>
            <a:off x="11508316" y="501029"/>
            <a:ext cx="521875" cy="6044989"/>
          </a:xfrm>
          <a:prstGeom prst="upDownArrow">
            <a:avLst/>
          </a:prstGeom>
          <a:gradFill>
            <a:gsLst>
              <a:gs pos="63000">
                <a:schemeClr val="bg1"/>
              </a:gs>
              <a:gs pos="0">
                <a:srgbClr val="0070C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90AEF0CB-783C-4094-AA53-0E291281BF3B}"/>
              </a:ext>
            </a:extLst>
          </p:cNvPr>
          <p:cNvSpPr txBox="1">
            <a:spLocks/>
          </p:cNvSpPr>
          <p:nvPr/>
        </p:nvSpPr>
        <p:spPr>
          <a:xfrm>
            <a:off x="1206501" y="1336466"/>
            <a:ext cx="4889499" cy="5209551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CH" dirty="0"/>
              <a:t>The </a:t>
            </a:r>
            <a:r>
              <a:rPr lang="de-CH" dirty="0" err="1"/>
              <a:t>stratosphere</a:t>
            </a:r>
            <a:r>
              <a:rPr lang="de-CH" dirty="0"/>
              <a:t> </a:t>
            </a:r>
            <a:r>
              <a:rPr lang="de-CH" dirty="0" err="1"/>
              <a:t>has</a:t>
            </a:r>
            <a:r>
              <a:rPr lang="de-CH" dirty="0"/>
              <a:t> </a:t>
            </a:r>
            <a:r>
              <a:rPr lang="de-CH" dirty="0" err="1"/>
              <a:t>been</a:t>
            </a:r>
            <a:r>
              <a:rPr lang="de-CH" dirty="0"/>
              <a:t> </a:t>
            </a:r>
            <a:r>
              <a:rPr lang="de-CH" dirty="0" err="1"/>
              <a:t>cooling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troposphere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warming</a:t>
            </a:r>
            <a:r>
              <a:rPr lang="de-CH" dirty="0"/>
              <a:t>. </a:t>
            </a:r>
          </a:p>
          <a:p>
            <a:pPr>
              <a:lnSpc>
                <a:spcPct val="100000"/>
              </a:lnSpc>
            </a:pPr>
            <a:r>
              <a:rPr lang="de-CH" dirty="0" err="1"/>
              <a:t>Contributing</a:t>
            </a:r>
            <a:r>
              <a:rPr lang="de-CH" dirty="0"/>
              <a:t> </a:t>
            </a:r>
            <a:r>
              <a:rPr lang="de-CH" dirty="0" err="1"/>
              <a:t>effects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: </a:t>
            </a:r>
          </a:p>
          <a:p>
            <a:pPr lvl="1">
              <a:lnSpc>
                <a:spcPct val="100000"/>
              </a:lnSpc>
            </a:pPr>
            <a:r>
              <a:rPr lang="de-CH" dirty="0"/>
              <a:t>Depletion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ozone</a:t>
            </a:r>
            <a:r>
              <a:rPr lang="de-CH" dirty="0"/>
              <a:t> </a:t>
            </a:r>
            <a:r>
              <a:rPr lang="de-CH" dirty="0" err="1"/>
              <a:t>layer</a:t>
            </a:r>
            <a:r>
              <a:rPr lang="de-CH" dirty="0"/>
              <a:t>. </a:t>
            </a:r>
            <a:r>
              <a:rPr lang="de-CH" dirty="0" err="1"/>
              <a:t>Ozone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greenhouse</a:t>
            </a:r>
            <a:r>
              <a:rPr lang="de-CH" dirty="0"/>
              <a:t> gas. </a:t>
            </a:r>
            <a:r>
              <a:rPr lang="de-CH" dirty="0" err="1"/>
              <a:t>Less</a:t>
            </a:r>
            <a:r>
              <a:rPr lang="de-CH" dirty="0"/>
              <a:t> </a:t>
            </a:r>
            <a:r>
              <a:rPr lang="de-CH" dirty="0" err="1"/>
              <a:t>ozone</a:t>
            </a:r>
            <a:r>
              <a:rPr lang="de-CH" dirty="0"/>
              <a:t> </a:t>
            </a:r>
            <a:r>
              <a:rPr lang="de-CH" dirty="0" err="1"/>
              <a:t>means</a:t>
            </a:r>
            <a:r>
              <a:rPr lang="de-CH" dirty="0"/>
              <a:t> </a:t>
            </a:r>
            <a:r>
              <a:rPr lang="de-CH" dirty="0" err="1"/>
              <a:t>less</a:t>
            </a:r>
            <a:r>
              <a:rPr lang="de-CH" dirty="0"/>
              <a:t> IR </a:t>
            </a:r>
            <a:r>
              <a:rPr lang="de-CH" dirty="0" err="1"/>
              <a:t>absorption</a:t>
            </a:r>
            <a:r>
              <a:rPr lang="de-CH" dirty="0"/>
              <a:t>. </a:t>
            </a:r>
          </a:p>
          <a:p>
            <a:pPr lvl="1">
              <a:lnSpc>
                <a:spcPct val="100000"/>
              </a:lnSpc>
            </a:pPr>
            <a:r>
              <a:rPr lang="de-CH" dirty="0"/>
              <a:t>More CO</a:t>
            </a:r>
            <a:r>
              <a:rPr lang="de-CH" baseline="-25000" dirty="0"/>
              <a:t>2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troposphere</a:t>
            </a:r>
            <a:r>
              <a:rPr lang="de-CH" dirty="0"/>
              <a:t> </a:t>
            </a:r>
            <a:r>
              <a:rPr lang="de-CH" dirty="0" err="1"/>
              <a:t>means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flux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15 µm IR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stratosphere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diminished</a:t>
            </a:r>
            <a:r>
              <a:rPr lang="de-CH" dirty="0"/>
              <a:t>. So </a:t>
            </a:r>
            <a:r>
              <a:rPr lang="de-CH" dirty="0" err="1"/>
              <a:t>stratospheric</a:t>
            </a:r>
            <a:r>
              <a:rPr lang="de-CH" dirty="0"/>
              <a:t> CO</a:t>
            </a:r>
            <a:r>
              <a:rPr lang="de-CH" baseline="-25000" dirty="0"/>
              <a:t>2</a:t>
            </a:r>
            <a:r>
              <a:rPr lang="de-CH" dirty="0"/>
              <a:t> </a:t>
            </a:r>
            <a:r>
              <a:rPr lang="de-CH" dirty="0" err="1"/>
              <a:t>absorbs</a:t>
            </a:r>
            <a:r>
              <a:rPr lang="de-CH" dirty="0"/>
              <a:t> </a:t>
            </a:r>
            <a:r>
              <a:rPr lang="de-CH" dirty="0" err="1"/>
              <a:t>less</a:t>
            </a:r>
            <a:r>
              <a:rPr lang="de-CH" dirty="0"/>
              <a:t> IR </a:t>
            </a:r>
            <a:r>
              <a:rPr lang="de-CH" dirty="0" err="1"/>
              <a:t>while</a:t>
            </a:r>
            <a:r>
              <a:rPr lang="de-CH" dirty="0"/>
              <a:t> </a:t>
            </a:r>
            <a:r>
              <a:rPr lang="de-CH" dirty="0" err="1"/>
              <a:t>emitting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same </a:t>
            </a:r>
            <a:r>
              <a:rPr lang="de-CH" dirty="0" err="1"/>
              <a:t>amount</a:t>
            </a:r>
            <a:r>
              <a:rPr lang="de-CH" dirty="0"/>
              <a:t>. </a:t>
            </a:r>
          </a:p>
          <a:p>
            <a:pPr>
              <a:lnSpc>
                <a:spcPct val="100000"/>
              </a:lnSpc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777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99E845-41FE-476F-8680-A2213F10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5" y="2554843"/>
            <a:ext cx="8470899" cy="2216065"/>
          </a:xfrm>
        </p:spPr>
        <p:txBody>
          <a:bodyPr>
            <a:normAutofit/>
          </a:bodyPr>
          <a:lstStyle/>
          <a:p>
            <a:r>
              <a:rPr lang="en-GB" dirty="0"/>
              <a:t>Exercises</a:t>
            </a: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6386C-DA09-4D42-98D6-6A6AFEE7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29578-ED5F-46E1-A739-68E46894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411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35431-ABC0-4466-AE4C-5639E4099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do low clouds have a cooling effect and high clouds have a warming effect?</a:t>
            </a:r>
            <a:endParaRPr lang="LID4096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04476F-2EF4-44DB-95CA-0B197B87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</a:t>
            </a: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F3219-8082-4982-9DD2-0DD57C00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55824-FFE9-4F0F-AAE7-8AD8CD92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57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06500" y="1767840"/>
            <a:ext cx="4895288" cy="46684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CH" dirty="0"/>
              <a:t>High </a:t>
            </a:r>
            <a:r>
              <a:rPr lang="fr-CH" dirty="0" err="1"/>
              <a:t>clouds</a:t>
            </a:r>
            <a:r>
              <a:rPr lang="fr-CH" dirty="0"/>
              <a:t> </a:t>
            </a:r>
          </a:p>
          <a:p>
            <a:pPr lvl="1">
              <a:lnSpc>
                <a:spcPct val="120000"/>
              </a:lnSpc>
            </a:pPr>
            <a:r>
              <a:rPr lang="fr-CH" dirty="0"/>
              <a:t>High, </a:t>
            </a:r>
            <a:r>
              <a:rPr lang="fr-CH" dirty="0" err="1"/>
              <a:t>thin</a:t>
            </a:r>
            <a:r>
              <a:rPr lang="fr-CH" dirty="0"/>
              <a:t> </a:t>
            </a:r>
            <a:r>
              <a:rPr lang="fr-CH" dirty="0" err="1"/>
              <a:t>clouds</a:t>
            </a:r>
            <a:r>
              <a:rPr lang="fr-CH" dirty="0"/>
              <a:t>, </a:t>
            </a:r>
            <a:r>
              <a:rPr lang="fr-CH" dirty="0" err="1"/>
              <a:t>like</a:t>
            </a:r>
            <a:r>
              <a:rPr lang="fr-CH" dirty="0"/>
              <a:t> cirrus </a:t>
            </a:r>
            <a:r>
              <a:rPr lang="fr-CH" dirty="0" err="1"/>
              <a:t>clouds</a:t>
            </a:r>
            <a:r>
              <a:rPr lang="fr-CH" dirty="0"/>
              <a:t> are transparent to </a:t>
            </a:r>
            <a:r>
              <a:rPr lang="fr-CH" dirty="0" err="1"/>
              <a:t>shortwave</a:t>
            </a:r>
            <a:r>
              <a:rPr lang="fr-CH" dirty="0"/>
              <a:t> (SW) radiation and </a:t>
            </a:r>
            <a:r>
              <a:rPr lang="fr-CH" dirty="0" err="1"/>
              <a:t>absorb</a:t>
            </a:r>
            <a:r>
              <a:rPr lang="fr-CH" dirty="0"/>
              <a:t> </a:t>
            </a:r>
            <a:r>
              <a:rPr lang="fr-CH" dirty="0" err="1"/>
              <a:t>emitted</a:t>
            </a:r>
            <a:r>
              <a:rPr lang="fr-CH" dirty="0"/>
              <a:t> </a:t>
            </a:r>
            <a:r>
              <a:rPr lang="fr-CH" dirty="0" err="1"/>
              <a:t>longwave</a:t>
            </a:r>
            <a:r>
              <a:rPr lang="fr-CH" dirty="0"/>
              <a:t> (LW) radiation </a:t>
            </a:r>
            <a:r>
              <a:rPr lang="fr-CH" dirty="0" err="1"/>
              <a:t>from</a:t>
            </a:r>
            <a:r>
              <a:rPr lang="fr-CH" dirty="0"/>
              <a:t> the </a:t>
            </a:r>
            <a:r>
              <a:rPr lang="fr-CH" dirty="0" err="1"/>
              <a:t>Earth</a:t>
            </a:r>
            <a:r>
              <a:rPr lang="fr-CH" dirty="0"/>
              <a:t>.</a:t>
            </a:r>
          </a:p>
          <a:p>
            <a:pPr lvl="1">
              <a:lnSpc>
                <a:spcPct val="120000"/>
              </a:lnSpc>
            </a:pPr>
            <a:r>
              <a:rPr lang="fr-CH" dirty="0"/>
              <a:t>Net </a:t>
            </a:r>
            <a:r>
              <a:rPr lang="fr-CH" dirty="0" err="1"/>
              <a:t>effect</a:t>
            </a:r>
            <a:r>
              <a:rPr lang="fr-CH" dirty="0"/>
              <a:t>: </a:t>
            </a:r>
            <a:r>
              <a:rPr lang="fr-CH" dirty="0" err="1"/>
              <a:t>Warming</a:t>
            </a:r>
            <a:r>
              <a:rPr lang="fr-CH" dirty="0"/>
              <a:t> </a:t>
            </a:r>
          </a:p>
          <a:p>
            <a:pPr>
              <a:lnSpc>
                <a:spcPct val="120000"/>
              </a:lnSpc>
            </a:pPr>
            <a:r>
              <a:rPr lang="fr-CH" dirty="0" err="1"/>
              <a:t>Low</a:t>
            </a:r>
            <a:r>
              <a:rPr lang="fr-CH" dirty="0"/>
              <a:t> </a:t>
            </a:r>
            <a:r>
              <a:rPr lang="fr-CH" dirty="0" err="1"/>
              <a:t>clouds</a:t>
            </a:r>
            <a:endParaRPr lang="fr-CH" dirty="0"/>
          </a:p>
          <a:p>
            <a:pPr lvl="1">
              <a:lnSpc>
                <a:spcPct val="120000"/>
              </a:lnSpc>
            </a:pPr>
            <a:r>
              <a:rPr lang="fr-CH" dirty="0" err="1"/>
              <a:t>Low</a:t>
            </a:r>
            <a:r>
              <a:rPr lang="fr-CH" dirty="0"/>
              <a:t>, </a:t>
            </a:r>
            <a:r>
              <a:rPr lang="fr-CH" dirty="0" err="1"/>
              <a:t>thick</a:t>
            </a:r>
            <a:r>
              <a:rPr lang="fr-CH" dirty="0"/>
              <a:t> </a:t>
            </a:r>
            <a:r>
              <a:rPr lang="fr-CH" dirty="0" err="1"/>
              <a:t>clouds</a:t>
            </a:r>
            <a:r>
              <a:rPr lang="fr-CH" dirty="0"/>
              <a:t> </a:t>
            </a:r>
            <a:r>
              <a:rPr lang="fr-CH" dirty="0" err="1"/>
              <a:t>reflect</a:t>
            </a:r>
            <a:r>
              <a:rPr lang="fr-CH" dirty="0"/>
              <a:t> SW </a:t>
            </a:r>
          </a:p>
          <a:p>
            <a:pPr lvl="1">
              <a:lnSpc>
                <a:spcPct val="120000"/>
              </a:lnSpc>
            </a:pPr>
            <a:r>
              <a:rPr lang="fr-CH" dirty="0" err="1"/>
              <a:t>They</a:t>
            </a:r>
            <a:r>
              <a:rPr lang="fr-CH" dirty="0"/>
              <a:t> </a:t>
            </a:r>
            <a:r>
              <a:rPr lang="fr-CH" dirty="0" err="1"/>
              <a:t>absorb</a:t>
            </a:r>
            <a:r>
              <a:rPr lang="fr-CH" dirty="0"/>
              <a:t> and </a:t>
            </a:r>
            <a:r>
              <a:rPr lang="fr-CH" dirty="0" err="1"/>
              <a:t>emit</a:t>
            </a:r>
            <a:r>
              <a:rPr lang="fr-CH" dirty="0"/>
              <a:t> LW radiation</a:t>
            </a:r>
          </a:p>
          <a:p>
            <a:pPr lvl="1">
              <a:lnSpc>
                <a:spcPct val="120000"/>
              </a:lnSpc>
            </a:pPr>
            <a:r>
              <a:rPr lang="fr-CH" dirty="0"/>
              <a:t>Net </a:t>
            </a:r>
            <a:r>
              <a:rPr lang="fr-CH" dirty="0" err="1"/>
              <a:t>effect</a:t>
            </a:r>
            <a:r>
              <a:rPr lang="fr-CH" dirty="0"/>
              <a:t>: </a:t>
            </a:r>
            <a:r>
              <a:rPr lang="fr-CH" dirty="0" err="1"/>
              <a:t>Cooling</a:t>
            </a:r>
            <a:endParaRPr lang="fr-CH" dirty="0"/>
          </a:p>
          <a:p>
            <a:pPr>
              <a:lnSpc>
                <a:spcPct val="120000"/>
              </a:lnSpc>
            </a:pPr>
            <a:r>
              <a:rPr lang="fr-CH" dirty="0" err="1"/>
              <a:t>Overall</a:t>
            </a:r>
            <a:r>
              <a:rPr lang="fr-CH" dirty="0"/>
              <a:t> </a:t>
            </a:r>
            <a:r>
              <a:rPr lang="fr-CH" dirty="0" err="1"/>
              <a:t>effect</a:t>
            </a:r>
            <a:r>
              <a:rPr lang="fr-CH" dirty="0"/>
              <a:t>: </a:t>
            </a:r>
            <a:r>
              <a:rPr lang="fr-CH" dirty="0" err="1"/>
              <a:t>Cooling</a:t>
            </a:r>
            <a:endParaRPr lang="fr-CH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06501" y="174710"/>
            <a:ext cx="8362863" cy="1430337"/>
          </a:xfrm>
        </p:spPr>
        <p:txBody>
          <a:bodyPr/>
          <a:lstStyle/>
          <a:p>
            <a:r>
              <a:rPr lang="en-US" dirty="0"/>
              <a:t>Solution: How do clouds affect our climate?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92E5F-7D37-4E62-8E97-CA113AFDC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019" y="1177813"/>
            <a:ext cx="3682817" cy="27147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7E1FCF-F776-479E-A897-B2ECF073AC31}"/>
              </a:ext>
            </a:extLst>
          </p:cNvPr>
          <p:cNvSpPr txBox="1"/>
          <p:nvPr/>
        </p:nvSpPr>
        <p:spPr>
          <a:xfrm>
            <a:off x="8859914" y="88987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High cloud</a:t>
            </a:r>
            <a:endParaRPr lang="LID4096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D3ADFA-3AB8-4FE8-A001-263A5E7D5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261" y="4381500"/>
            <a:ext cx="3457575" cy="24765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A17D808-3234-4376-AAE9-3021B87C846C}"/>
              </a:ext>
            </a:extLst>
          </p:cNvPr>
          <p:cNvSpPr txBox="1"/>
          <p:nvPr/>
        </p:nvSpPr>
        <p:spPr>
          <a:xfrm>
            <a:off x="8811398" y="401216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Low cloud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2416281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7A7E54-3B25-4A9B-9F36-F570ACADC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10671822" cy="4351339"/>
          </a:xfrm>
        </p:spPr>
        <p:txBody>
          <a:bodyPr/>
          <a:lstStyle/>
          <a:p>
            <a:r>
              <a:rPr lang="en-GB" dirty="0"/>
              <a:t>How will the effect of clouds change in a future warmer climate?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7C5AC0-C5E7-4210-A58B-5B1F13B3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</a:t>
            </a:r>
            <a:endParaRPr lang="LID4096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00E55-1EB8-4A9C-A622-91E724DD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FD27B-BCE8-4941-837F-130C50F0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8673F-24EB-44B9-97A7-69451730FD3E}"/>
              </a:ext>
            </a:extLst>
          </p:cNvPr>
          <p:cNvSpPr txBox="1"/>
          <p:nvPr/>
        </p:nvSpPr>
        <p:spPr>
          <a:xfrm>
            <a:off x="1336090" y="3498671"/>
            <a:ext cx="6098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1.</a:t>
            </a:r>
          </a:p>
          <a:p>
            <a:r>
              <a:rPr lang="en-GB" b="1" dirty="0"/>
              <a:t>Warmer air temperatures</a:t>
            </a:r>
          </a:p>
          <a:p>
            <a:r>
              <a:rPr lang="en-GB" b="1" dirty="0"/>
              <a:t>Air can hold more moisture</a:t>
            </a:r>
          </a:p>
          <a:p>
            <a:r>
              <a:rPr lang="en-GB" b="1" dirty="0"/>
              <a:t>Higher clouds</a:t>
            </a:r>
            <a:endParaRPr lang="LID4096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2114C-6DE8-4647-B78F-094CC414147E}"/>
              </a:ext>
            </a:extLst>
          </p:cNvPr>
          <p:cNvSpPr txBox="1"/>
          <p:nvPr/>
        </p:nvSpPr>
        <p:spPr>
          <a:xfrm>
            <a:off x="4766520" y="3498670"/>
            <a:ext cx="29560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2.</a:t>
            </a:r>
          </a:p>
          <a:p>
            <a:r>
              <a:rPr lang="en-GB" b="1" dirty="0"/>
              <a:t>Less (low-level) clouds as they form at higher altitudes</a:t>
            </a:r>
          </a:p>
          <a:p>
            <a:r>
              <a:rPr lang="en-GB" b="1" dirty="0"/>
              <a:t>Less aerosol (air pollution mitigation) to serve as cloud seeds</a:t>
            </a:r>
            <a:endParaRPr lang="LID4096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B588A5-9BA7-40F1-BF6D-0D91A4E80907}"/>
              </a:ext>
            </a:extLst>
          </p:cNvPr>
          <p:cNvSpPr txBox="1"/>
          <p:nvPr/>
        </p:nvSpPr>
        <p:spPr>
          <a:xfrm>
            <a:off x="7945589" y="3498668"/>
            <a:ext cx="3126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3.</a:t>
            </a:r>
          </a:p>
          <a:p>
            <a:r>
              <a:rPr lang="en-GB" b="1" dirty="0"/>
              <a:t>Warmer air temperatures</a:t>
            </a:r>
          </a:p>
          <a:p>
            <a:r>
              <a:rPr lang="en-GB" b="1" dirty="0"/>
              <a:t>Fewer ice crystals and more liquid droplets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379753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1" y="1340109"/>
            <a:ext cx="9755844" cy="45164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6501" y="174710"/>
            <a:ext cx="8862532" cy="1430337"/>
          </a:xfrm>
        </p:spPr>
        <p:txBody>
          <a:bodyPr/>
          <a:lstStyle/>
          <a:p>
            <a:r>
              <a:rPr lang="de-CH" dirty="0"/>
              <a:t>Clouds in a </a:t>
            </a:r>
            <a:r>
              <a:rPr lang="de-CH" dirty="0" err="1"/>
              <a:t>future</a:t>
            </a:r>
            <a:r>
              <a:rPr lang="de-CH" dirty="0"/>
              <a:t>, warmer </a:t>
            </a:r>
            <a:r>
              <a:rPr lang="de-CH" dirty="0" err="1"/>
              <a:t>climate</a:t>
            </a:r>
            <a:endParaRPr lang="fr-CH" dirty="0"/>
          </a:p>
        </p:txBody>
      </p:sp>
      <p:sp>
        <p:nvSpPr>
          <p:cNvPr id="5" name="TextBox 4"/>
          <p:cNvSpPr txBox="1"/>
          <p:nvPr/>
        </p:nvSpPr>
        <p:spPr>
          <a:xfrm>
            <a:off x="956930" y="6347637"/>
            <a:ext cx="52737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IPCC, AR6, FAQ 7.2, Fig. 1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361-BA36-4883-A46E-4C83F9116A2A}" type="slidenum">
              <a:rPr lang="fr-CH" smtClean="0"/>
              <a:t>19</a:t>
            </a:fld>
            <a:endParaRPr lang="fr-CH"/>
          </a:p>
        </p:txBody>
      </p:sp>
      <p:sp>
        <p:nvSpPr>
          <p:cNvPr id="2" name="TextBox 1"/>
          <p:cNvSpPr txBox="1"/>
          <p:nvPr/>
        </p:nvSpPr>
        <p:spPr>
          <a:xfrm>
            <a:off x="8946491" y="4886554"/>
            <a:ext cx="14630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More </a:t>
            </a:r>
            <a:r>
              <a:rPr lang="de-CH" dirty="0" err="1"/>
              <a:t>droplets</a:t>
            </a:r>
            <a:r>
              <a:rPr lang="de-CH" dirty="0"/>
              <a:t> </a:t>
            </a:r>
            <a:r>
              <a:rPr lang="de-CH" dirty="0" err="1"/>
              <a:t>than</a:t>
            </a:r>
            <a:r>
              <a:rPr lang="de-CH" dirty="0"/>
              <a:t> </a:t>
            </a:r>
            <a:r>
              <a:rPr lang="de-CH" dirty="0" err="1"/>
              <a:t>ice</a:t>
            </a:r>
            <a:r>
              <a:rPr lang="de-CH" dirty="0"/>
              <a:t> </a:t>
            </a:r>
            <a:r>
              <a:rPr lang="de-CH" dirty="0" err="1"/>
              <a:t>crystals</a:t>
            </a:r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6910500" y="6205290"/>
            <a:ext cx="4513479" cy="584775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/>
            </a:lvl1pPr>
          </a:lstStyle>
          <a:p>
            <a:r>
              <a:rPr lang="de-CH" sz="1600" dirty="0"/>
              <a:t>The </a:t>
            </a:r>
            <a:r>
              <a:rPr lang="de-CH" sz="1600" dirty="0" err="1"/>
              <a:t>overall</a:t>
            </a:r>
            <a:r>
              <a:rPr lang="de-CH" sz="1600" dirty="0"/>
              <a:t> </a:t>
            </a:r>
            <a:r>
              <a:rPr lang="de-CH" sz="1600" dirty="0" err="1"/>
              <a:t>anticipated</a:t>
            </a:r>
            <a:r>
              <a:rPr lang="de-CH" sz="1600" dirty="0"/>
              <a:t> </a:t>
            </a:r>
            <a:r>
              <a:rPr lang="de-CH" sz="1600" dirty="0" err="1"/>
              <a:t>future</a:t>
            </a:r>
            <a:r>
              <a:rPr lang="de-CH" sz="1600" dirty="0"/>
              <a:t> </a:t>
            </a:r>
            <a:r>
              <a:rPr lang="de-CH" sz="1600" dirty="0" err="1"/>
              <a:t>effect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clouds</a:t>
            </a:r>
            <a:r>
              <a:rPr lang="de-CH" sz="1600" dirty="0"/>
              <a:t> </a:t>
            </a:r>
            <a:r>
              <a:rPr lang="de-CH" sz="1600" dirty="0" err="1"/>
              <a:t>is</a:t>
            </a:r>
            <a:r>
              <a:rPr lang="de-CH" sz="1600" dirty="0"/>
              <a:t> </a:t>
            </a:r>
            <a:r>
              <a:rPr lang="de-CH" sz="1600" dirty="0" err="1"/>
              <a:t>warming</a:t>
            </a:r>
            <a:r>
              <a:rPr lang="de-CH" sz="1600" dirty="0"/>
              <a:t>.</a:t>
            </a:r>
            <a:endParaRPr lang="fr-CH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6E4B5-7D72-407D-B27A-E7701218B35B}"/>
              </a:ext>
            </a:extLst>
          </p:cNvPr>
          <p:cNvSpPr txBox="1"/>
          <p:nvPr/>
        </p:nvSpPr>
        <p:spPr>
          <a:xfrm>
            <a:off x="10205811" y="3778062"/>
            <a:ext cx="1975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Brighter,</a:t>
            </a:r>
          </a:p>
          <a:p>
            <a:r>
              <a:rPr lang="en-GB" dirty="0"/>
              <a:t>Re-emit more LW</a:t>
            </a:r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59F97-1AB4-45E9-AB40-E5B48EBE0C00}"/>
              </a:ext>
            </a:extLst>
          </p:cNvPr>
          <p:cNvSpPr txBox="1"/>
          <p:nvPr/>
        </p:nvSpPr>
        <p:spPr>
          <a:xfrm>
            <a:off x="20597" y="3686225"/>
            <a:ext cx="187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colder,</a:t>
            </a:r>
          </a:p>
          <a:p>
            <a:r>
              <a:rPr lang="en-GB" dirty="0"/>
              <a:t>Less LW emission to space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4400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0953D7-2862-4030-BFFC-4623C417B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Introduce assignment</a:t>
            </a:r>
          </a:p>
          <a:p>
            <a:pPr marL="0" indent="0">
              <a:buNone/>
            </a:pPr>
            <a:r>
              <a:rPr lang="en-GB" dirty="0"/>
              <a:t>(atmospheric) chemistry concepts</a:t>
            </a:r>
          </a:p>
          <a:p>
            <a:pPr marL="0" indent="0">
              <a:buNone/>
            </a:pPr>
            <a:r>
              <a:rPr lang="en-GB" dirty="0"/>
              <a:t>Recap from lecture </a:t>
            </a:r>
          </a:p>
          <a:p>
            <a:pPr marL="0" indent="0">
              <a:buNone/>
            </a:pPr>
            <a:r>
              <a:rPr lang="en-GB" dirty="0"/>
              <a:t>Exercises on Clouds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E7F688-80AA-443B-A0E2-C236FF2E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</a:t>
            </a: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FEC87-496D-4EFD-8BA4-D14DB2A2B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8EAE9-1DFB-4339-9940-9DB327E1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50865-D2E2-46BF-B265-62275204929E}"/>
              </a:ext>
            </a:extLst>
          </p:cNvPr>
          <p:cNvSpPr txBox="1"/>
          <p:nvPr/>
        </p:nvSpPr>
        <p:spPr>
          <a:xfrm>
            <a:off x="4198428" y="4838330"/>
            <a:ext cx="7011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Any problems with forming the groups?</a:t>
            </a:r>
            <a:endParaRPr lang="LID4096" sz="2800" b="1" dirty="0"/>
          </a:p>
        </p:txBody>
      </p:sp>
    </p:spTree>
    <p:extLst>
      <p:ext uri="{BB962C8B-B14F-4D97-AF65-F5344CB8AC3E}">
        <p14:creationId xmlns:p14="http://schemas.microsoft.com/office/powerpoint/2010/main" val="2268934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indent="-457189">
              <a:buFont typeface="+mj-lt"/>
              <a:buAutoNum type="alphaLcParenR"/>
            </a:pPr>
            <a:r>
              <a:rPr lang="en-US" dirty="0"/>
              <a:t>Low clouds have a cooling effect to the atmosphere because they scatter incoming solar radiation. But what happens at night, when there is no incoming solar radiation? </a:t>
            </a:r>
          </a:p>
          <a:p>
            <a:pPr marL="457189" indent="-457189">
              <a:buFont typeface="+mj-lt"/>
              <a:buAutoNum type="alphaLcParenR"/>
            </a:pPr>
            <a:r>
              <a:rPr lang="en-US" dirty="0"/>
              <a:t>What effect would more aerosols in the atmosphere have on the climate?</a:t>
            </a:r>
          </a:p>
          <a:p>
            <a:pPr marL="457189" indent="-457189">
              <a:buFont typeface="+mj-lt"/>
              <a:buAutoNum type="alphaLcParenR"/>
            </a:pPr>
            <a:endParaRPr lang="en-US" dirty="0"/>
          </a:p>
          <a:p>
            <a:pPr marL="457189" indent="-457189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5909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A) At night, clouds still emit radiation </a:t>
            </a:r>
            <a:r>
              <a:rPr lang="en-US" dirty="0">
                <a:sym typeface="Wingdings" panose="05000000000000000000" pitchFamily="2" charset="2"/>
              </a:rPr>
              <a:t> They warm the atmosphere (see graphic)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You can feel this difference when you go outside at night!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Clear nights are cold, cloudy nights are warm</a:t>
            </a:r>
          </a:p>
          <a:p>
            <a:r>
              <a:rPr lang="en-US" dirty="0">
                <a:sym typeface="Wingdings" panose="05000000000000000000" pitchFamily="2" charset="2"/>
              </a:rPr>
              <a:t>B)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1. Direct effect: Depending on their absorptivity could be cooling or warming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2. Indirect effect: They would lead to higher reflectivity and longer lifetime of clouds and therefore to a cooling of the atmosphere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 solution</a:t>
            </a:r>
          </a:p>
        </p:txBody>
      </p:sp>
      <p:pic>
        <p:nvPicPr>
          <p:cNvPr id="8" name="Picture 2" descr="Illustration of clouds blocking heat from the Sun during the day and trapping heat from the Sun at nigh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084917"/>
            <a:ext cx="5785923" cy="376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12216" y="6597649"/>
            <a:ext cx="485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https://climatekids.nasa.gov/cloud-climate/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177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74044" y="1204333"/>
            <a:ext cx="6538907" cy="498570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06501" y="174710"/>
            <a:ext cx="10301817" cy="1430337"/>
          </a:xfrm>
        </p:spPr>
        <p:txBody>
          <a:bodyPr>
            <a:normAutofit/>
          </a:bodyPr>
          <a:lstStyle/>
          <a:p>
            <a:r>
              <a:rPr lang="en-US" sz="3733" dirty="0"/>
              <a:t>Recap: </a:t>
            </a:r>
            <a:r>
              <a:rPr lang="en-US" sz="3867" dirty="0"/>
              <a:t>Direct effect of aerosols on climate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9411" y="6190035"/>
            <a:ext cx="51477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AMAP Assessment 2021: Impacts of Short-lived Climate Forcers</a:t>
            </a:r>
            <a:br>
              <a:rPr lang="en-US" sz="1200" b="1" dirty="0"/>
            </a:br>
            <a:r>
              <a:rPr lang="en-US" sz="1200" b="1" dirty="0"/>
              <a:t>on Arctic Climate, Air Quality, and Human Health</a:t>
            </a:r>
            <a:r>
              <a:rPr lang="en-US" sz="1200" dirty="0"/>
              <a:t> </a:t>
            </a:r>
            <a:endParaRPr lang="fr-CH" sz="1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r>
              <a:rPr lang="en-US" dirty="0"/>
              <a:t>Aerosol-radiation interaction</a:t>
            </a:r>
          </a:p>
          <a:p>
            <a:pPr lvl="1"/>
            <a:r>
              <a:rPr lang="en-US" dirty="0"/>
              <a:t>Scattering</a:t>
            </a:r>
          </a:p>
          <a:p>
            <a:pPr lvl="1"/>
            <a:r>
              <a:rPr lang="en-US" dirty="0"/>
              <a:t>Absorption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036397" y="1312659"/>
            <a:ext cx="147192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Absorption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58633" y="5710778"/>
            <a:ext cx="147192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Scattering</a:t>
            </a:r>
          </a:p>
        </p:txBody>
      </p:sp>
    </p:spTree>
    <p:extLst>
      <p:ext uri="{BB962C8B-B14F-4D97-AF65-F5344CB8AC3E}">
        <p14:creationId xmlns:p14="http://schemas.microsoft.com/office/powerpoint/2010/main" val="621144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32160" y="2084917"/>
            <a:ext cx="4654121" cy="4351339"/>
          </a:xfrm>
        </p:spPr>
        <p:txBody>
          <a:bodyPr/>
          <a:lstStyle/>
          <a:p>
            <a:r>
              <a:rPr lang="fr-CH" dirty="0" err="1"/>
              <a:t>Aerosol</a:t>
            </a:r>
            <a:r>
              <a:rPr lang="fr-CH" dirty="0"/>
              <a:t>-cloud interaction: </a:t>
            </a:r>
          </a:p>
          <a:p>
            <a:pPr marL="838179" lvl="1" indent="-380990"/>
            <a:r>
              <a:rPr lang="fr-CH" dirty="0" err="1"/>
              <a:t>Aerosol</a:t>
            </a:r>
            <a:r>
              <a:rPr lang="fr-CH" dirty="0"/>
              <a:t> </a:t>
            </a:r>
            <a:r>
              <a:rPr lang="fr-CH" dirty="0" err="1"/>
              <a:t>act</a:t>
            </a:r>
            <a:r>
              <a:rPr lang="fr-CH" dirty="0"/>
              <a:t> as cloud condensation </a:t>
            </a:r>
            <a:r>
              <a:rPr lang="fr-CH" dirty="0" err="1"/>
              <a:t>nuclei</a:t>
            </a:r>
            <a:r>
              <a:rPr lang="fr-CH" dirty="0"/>
              <a:t> (CCN) and </a:t>
            </a:r>
            <a:r>
              <a:rPr lang="fr-CH" dirty="0" err="1"/>
              <a:t>ice</a:t>
            </a:r>
            <a:r>
              <a:rPr lang="fr-CH" dirty="0"/>
              <a:t> </a:t>
            </a:r>
            <a:r>
              <a:rPr lang="fr-CH" dirty="0" err="1"/>
              <a:t>nucleating</a:t>
            </a:r>
            <a:r>
              <a:rPr lang="fr-CH" dirty="0"/>
              <a:t> </a:t>
            </a:r>
            <a:r>
              <a:rPr lang="fr-CH" dirty="0" err="1"/>
              <a:t>particles</a:t>
            </a:r>
            <a:r>
              <a:rPr lang="fr-CH" dirty="0"/>
              <a:t> (INP)</a:t>
            </a:r>
          </a:p>
          <a:p>
            <a:pPr marL="838179" lvl="1" indent="-380990"/>
            <a:r>
              <a:rPr lang="fr-CH" dirty="0" err="1"/>
              <a:t>Higher</a:t>
            </a:r>
            <a:r>
              <a:rPr lang="fr-CH" dirty="0"/>
              <a:t> </a:t>
            </a:r>
            <a:r>
              <a:rPr lang="fr-CH" dirty="0" err="1"/>
              <a:t>albedo</a:t>
            </a:r>
            <a:r>
              <a:rPr lang="fr-CH" dirty="0"/>
              <a:t> of </a:t>
            </a:r>
            <a:r>
              <a:rPr lang="fr-CH" dirty="0" err="1"/>
              <a:t>clouds</a:t>
            </a:r>
            <a:endParaRPr lang="fr-CH" dirty="0"/>
          </a:p>
          <a:p>
            <a:pPr marL="838179" lvl="1" indent="-380990"/>
            <a:r>
              <a:rPr lang="fr-CH" dirty="0"/>
              <a:t>Longer </a:t>
            </a:r>
            <a:r>
              <a:rPr lang="fr-CH" dirty="0" err="1"/>
              <a:t>lifetime</a:t>
            </a:r>
            <a:r>
              <a:rPr lang="fr-CH" dirty="0"/>
              <a:t> of </a:t>
            </a:r>
            <a:r>
              <a:rPr lang="fr-CH" dirty="0" err="1"/>
              <a:t>clouds</a:t>
            </a:r>
            <a:endParaRPr lang="fr-CH" dirty="0"/>
          </a:p>
          <a:p>
            <a:pPr marL="838179" lvl="1" indent="-380990"/>
            <a:endParaRPr lang="fr-CH" dirty="0"/>
          </a:p>
          <a:p>
            <a:pPr marL="838179" lvl="1" indent="-380990"/>
            <a:endParaRPr lang="fr-CH" dirty="0"/>
          </a:p>
          <a:p>
            <a:r>
              <a:rPr lang="fr-CH" dirty="0" err="1"/>
              <a:t>Aerosols</a:t>
            </a:r>
            <a:r>
              <a:rPr lang="fr-CH" dirty="0"/>
              <a:t> </a:t>
            </a:r>
            <a:r>
              <a:rPr lang="fr-CH" dirty="0" err="1"/>
              <a:t>needed</a:t>
            </a:r>
            <a:r>
              <a:rPr lang="fr-CH" dirty="0"/>
              <a:t> to </a:t>
            </a:r>
            <a:r>
              <a:rPr lang="fr-CH" dirty="0" err="1"/>
              <a:t>form</a:t>
            </a:r>
            <a:r>
              <a:rPr lang="fr-CH" dirty="0"/>
              <a:t> </a:t>
            </a:r>
            <a:r>
              <a:rPr lang="fr-CH" dirty="0" err="1"/>
              <a:t>clouds</a:t>
            </a:r>
            <a:r>
              <a:rPr lang="fr-CH" dirty="0"/>
              <a:t>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6501" y="174710"/>
            <a:ext cx="10004193" cy="1430337"/>
          </a:xfrm>
        </p:spPr>
        <p:txBody>
          <a:bodyPr>
            <a:normAutofit/>
          </a:bodyPr>
          <a:lstStyle/>
          <a:p>
            <a:r>
              <a:rPr lang="en-US" sz="3733" dirty="0"/>
              <a:t>Recap: </a:t>
            </a:r>
            <a:r>
              <a:rPr lang="en-US" sz="3867" dirty="0"/>
              <a:t>Indirect effect of aerosols on climate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9713" y="5391879"/>
            <a:ext cx="175767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More cloud droplets = more reflection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1"/>
          <a:stretch/>
        </p:blipFill>
        <p:spPr>
          <a:xfrm>
            <a:off x="7504216" y="1872404"/>
            <a:ext cx="3706477" cy="3330363"/>
          </a:xfrm>
        </p:spPr>
      </p:pic>
      <p:sp>
        <p:nvSpPr>
          <p:cNvPr id="12" name="TextBox 11"/>
          <p:cNvSpPr txBox="1"/>
          <p:nvPr/>
        </p:nvSpPr>
        <p:spPr>
          <a:xfrm>
            <a:off x="9543886" y="5391879"/>
            <a:ext cx="175767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Smaller droplets = Longer lifetime </a:t>
            </a:r>
          </a:p>
        </p:txBody>
      </p:sp>
    </p:spTree>
    <p:extLst>
      <p:ext uri="{BB962C8B-B14F-4D97-AF65-F5344CB8AC3E}">
        <p14:creationId xmlns:p14="http://schemas.microsoft.com/office/powerpoint/2010/main" val="3616954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FB449D2-B6E0-4007-B4ED-C82D83B37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0" y="1149159"/>
            <a:ext cx="8052163" cy="329901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C8BA84-332B-4A4E-884E-2E3FFEE1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Air quality standards</a:t>
            </a: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45A5E-E4BB-4DFB-8AB3-1524158B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6A1-FA83-4884-BDA2-9B6935B7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A07AC-0CC6-43D3-A0DF-B150E0D9B48C}"/>
              </a:ext>
            </a:extLst>
          </p:cNvPr>
          <p:cNvSpPr txBox="1"/>
          <p:nvPr/>
        </p:nvSpPr>
        <p:spPr>
          <a:xfrm>
            <a:off x="1206500" y="857250"/>
            <a:ext cx="479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Country-specific air quality standards for NO</a:t>
            </a:r>
            <a:r>
              <a:rPr lang="en-GB" baseline="-25000" dirty="0"/>
              <a:t>2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7A5A2-6F7E-49EB-80ED-C0F96D10F7C3}"/>
              </a:ext>
            </a:extLst>
          </p:cNvPr>
          <p:cNvSpPr txBox="1"/>
          <p:nvPr/>
        </p:nvSpPr>
        <p:spPr>
          <a:xfrm>
            <a:off x="812006" y="6593827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400" dirty="0"/>
              <a:t>https://worldhealthorg.shinyapps.io/AirQualityStandards/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E3F5AD-B39F-4DAB-AC88-3AFF36CCA302}"/>
              </a:ext>
            </a:extLst>
          </p:cNvPr>
          <p:cNvSpPr txBox="1"/>
          <p:nvPr/>
        </p:nvSpPr>
        <p:spPr>
          <a:xfrm>
            <a:off x="1191330" y="4502348"/>
            <a:ext cx="79570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Q1- What is the mixing ratio of the air quality standard (40 µg m</a:t>
            </a:r>
            <a:r>
              <a:rPr lang="en-US" sz="2400" b="1" u="sng" baseline="30000" dirty="0"/>
              <a:t>-3</a:t>
            </a:r>
            <a:r>
              <a:rPr lang="en-US" sz="2400" b="1" u="sng" dirty="0"/>
              <a:t>) for NO</a:t>
            </a:r>
            <a:r>
              <a:rPr lang="en-US" sz="2400" b="1" u="sng" baseline="-25000" dirty="0"/>
              <a:t>2</a:t>
            </a:r>
            <a:r>
              <a:rPr lang="en-US" sz="2400" b="1" u="sng" dirty="0"/>
              <a:t> in Switzerland for a temperature of 20ºC and a pressure of 980mbar? </a:t>
            </a:r>
            <a:endParaRPr lang="en-CH" sz="2400" b="1" u="sn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AA696C-C132-4EB9-8120-E9E21562C273}"/>
              </a:ext>
            </a:extLst>
          </p:cNvPr>
          <p:cNvSpPr/>
          <p:nvPr/>
        </p:nvSpPr>
        <p:spPr>
          <a:xfrm>
            <a:off x="1206500" y="3219450"/>
            <a:ext cx="1494897" cy="8191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E4DDF3-18C7-4EAE-9A9A-35C88C2AA682}"/>
              </a:ext>
            </a:extLst>
          </p:cNvPr>
          <p:cNvSpPr txBox="1"/>
          <p:nvPr/>
        </p:nvSpPr>
        <p:spPr>
          <a:xfrm>
            <a:off x="6621101" y="6101384"/>
            <a:ext cx="397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Hints: molar mass of NO</a:t>
            </a:r>
            <a:r>
              <a:rPr lang="en-GB" baseline="-25000" dirty="0"/>
              <a:t>2</a:t>
            </a:r>
            <a:r>
              <a:rPr lang="en-GB" baseline="30000" dirty="0"/>
              <a:t> </a:t>
            </a:r>
            <a:r>
              <a:rPr lang="en-GB" dirty="0"/>
              <a:t>= 46 g/mol.</a:t>
            </a:r>
          </a:p>
          <a:p>
            <a:r>
              <a:rPr lang="en-GB" dirty="0"/>
              <a:t>980 mbar = 98000 Pa = 98000 J/m</a:t>
            </a:r>
            <a:r>
              <a:rPr lang="en-GB" baseline="30000" dirty="0"/>
              <a:t>3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60369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4A37E6-CD48-4810-9206-4CE766594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851026"/>
            <a:ext cx="5556437" cy="5749587"/>
          </a:xfrm>
        </p:spPr>
        <p:txBody>
          <a:bodyPr/>
          <a:lstStyle/>
          <a:p>
            <a:r>
              <a:rPr lang="en-GB" dirty="0"/>
              <a:t>Concentration = 40 µg m</a:t>
            </a:r>
            <a:r>
              <a:rPr lang="en-GB" baseline="30000" dirty="0"/>
              <a:t>-3</a:t>
            </a:r>
          </a:p>
          <a:p>
            <a:pPr lvl="1"/>
            <a:r>
              <a:rPr lang="en-GB" dirty="0"/>
              <a:t>Mass of NO2 per cubic meter of air</a:t>
            </a:r>
          </a:p>
          <a:p>
            <a:endParaRPr lang="en-GB" dirty="0"/>
          </a:p>
          <a:p>
            <a:r>
              <a:rPr lang="en-GB" sz="2000" dirty="0"/>
              <a:t>Moles of NO2 = mass / molar mass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5F6881-274E-4F5F-8446-EDB6A5D4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Solution</a:t>
            </a: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CD26C-E8F7-4AF7-AB7A-69286960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87C5E-4FE1-42DC-A832-200E7634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25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F73CBA-5F28-4DCC-A2C1-A2257B9BA683}"/>
                  </a:ext>
                </a:extLst>
              </p:cNvPr>
              <p:cNvSpPr txBox="1"/>
              <p:nvPr/>
            </p:nvSpPr>
            <p:spPr>
              <a:xfrm>
                <a:off x="1004084" y="2838938"/>
                <a:ext cx="5294334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𝐼𝑑𝑒𝑎𝑙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𝑔𝑎𝑠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𝑙𝑎𝑤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F73CBA-5F28-4DCC-A2C1-A2257B9BA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84" y="2838938"/>
                <a:ext cx="5294334" cy="691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EE306812-0325-42F2-8B57-E08BC553E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7409" y="799121"/>
                <a:ext cx="5556437" cy="5749587"/>
              </a:xfrm>
              <a:prstGeom prst="rect">
                <a:avLst/>
              </a:prstGeom>
            </p:spPr>
            <p:txBody>
              <a:bodyPr vert="horz" lIns="18000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90000"/>
                  <a:buFont typeface="Wingdings" pitchFamily="2" charset="2"/>
                  <a:buChar char="§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133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90000"/>
                  <a:buFont typeface="Wingdings" pitchFamily="2" charset="2"/>
                  <a:buChar char="§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𝑁𝑂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𝑁𝑂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𝑁𝑂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𝑁𝑂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𝑁𝑂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GB" b="0" dirty="0"/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𝑁𝑂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𝑁𝑂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𝑁𝑂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𝑁𝑂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GB" sz="2400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EE306812-0325-42F2-8B57-E08BC553E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9" y="799121"/>
                <a:ext cx="5556437" cy="5749587"/>
              </a:xfrm>
              <a:prstGeom prst="rect">
                <a:avLst/>
              </a:prstGeom>
              <a:blipFill>
                <a:blip r:embed="rId3"/>
                <a:stretch>
                  <a:fillRect t="-21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F63581-1B42-4F4B-B491-D2C3F665C3B4}"/>
              </a:ext>
            </a:extLst>
          </p:cNvPr>
          <p:cNvCxnSpPr>
            <a:cxnSpLocks/>
          </p:cNvCxnSpPr>
          <p:nvPr/>
        </p:nvCxnSpPr>
        <p:spPr>
          <a:xfrm flipH="1">
            <a:off x="7770288" y="2197576"/>
            <a:ext cx="2405807" cy="1528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476142-D30C-4772-8813-3B19092CC393}"/>
              </a:ext>
            </a:extLst>
          </p:cNvPr>
          <p:cNvCxnSpPr>
            <a:cxnSpLocks/>
          </p:cNvCxnSpPr>
          <p:nvPr/>
        </p:nvCxnSpPr>
        <p:spPr>
          <a:xfrm flipH="1">
            <a:off x="8093798" y="1258432"/>
            <a:ext cx="69790" cy="479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C94BD7-1218-4A2C-A772-A09F1561501A}"/>
                  </a:ext>
                </a:extLst>
              </p:cNvPr>
              <p:cNvSpPr txBox="1"/>
              <p:nvPr/>
            </p:nvSpPr>
            <p:spPr>
              <a:xfrm>
                <a:off x="-124359" y="4492869"/>
                <a:ext cx="11794276" cy="1655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𝐴𝑖𝑟</m:t>
                              </m:r>
                            </m:sub>
                          </m:sSub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×8.314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𝑚𝑜𝑙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×293 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98000 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×46 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=2.2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endParaRPr lang="en-GB" sz="1800" dirty="0"/>
              </a:p>
              <a:p>
                <a:r>
                  <a:rPr lang="en-GB" dirty="0"/>
                  <a:t>				= 22 ppb</a:t>
                </a:r>
                <a:endParaRPr lang="en-GB" sz="1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C94BD7-1218-4A2C-A772-A09F15615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359" y="4492869"/>
                <a:ext cx="11794276" cy="1655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9B88E6-62A5-4361-8F2C-34BDBC901E52}"/>
              </a:ext>
            </a:extLst>
          </p:cNvPr>
          <p:cNvCxnSpPr/>
          <p:nvPr/>
        </p:nvCxnSpPr>
        <p:spPr>
          <a:xfrm flipV="1">
            <a:off x="3974471" y="5939073"/>
            <a:ext cx="0" cy="443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C6503C-F899-439B-B44B-E39EAD4439A8}"/>
              </a:ext>
            </a:extLst>
          </p:cNvPr>
          <p:cNvSpPr txBox="1"/>
          <p:nvPr/>
        </p:nvSpPr>
        <p:spPr>
          <a:xfrm>
            <a:off x="3651251" y="638269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x1e9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278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409185" y="6371572"/>
            <a:ext cx="392481" cy="30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Assignment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B11CD05-E067-7FFE-5A69-BC5CE58FA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39" y="1458617"/>
            <a:ext cx="11205880" cy="4515696"/>
          </a:xfrm>
        </p:spPr>
        <p:txBody>
          <a:bodyPr/>
          <a:lstStyle/>
          <a:p>
            <a:r>
              <a:rPr lang="en-CH" dirty="0"/>
              <a:t>25 % of the final grade</a:t>
            </a:r>
            <a:endParaRPr lang="en-GB" dirty="0"/>
          </a:p>
          <a:p>
            <a:r>
              <a:rPr lang="en-GB" dirty="0"/>
              <a:t>Groups of 4 people</a:t>
            </a:r>
            <a:endParaRPr lang="en-CH" dirty="0"/>
          </a:p>
          <a:p>
            <a:r>
              <a:rPr lang="en-CH" dirty="0"/>
              <a:t>Submit on Moodle as a .pdf document (no scan of handwritten notes)</a:t>
            </a:r>
          </a:p>
          <a:p>
            <a:pPr lvl="0"/>
            <a:r>
              <a:rPr lang="en-CH" dirty="0"/>
              <a:t>Each group must submit a unique report with </a:t>
            </a:r>
            <a:r>
              <a:rPr lang="en-GB" dirty="0"/>
              <a:t>all </a:t>
            </a:r>
            <a:r>
              <a:rPr lang="en-CH" u="sng" dirty="0"/>
              <a:t>their names </a:t>
            </a:r>
            <a:r>
              <a:rPr lang="en-US" dirty="0"/>
              <a:t>on the first page.</a:t>
            </a:r>
          </a:p>
          <a:p>
            <a:r>
              <a:rPr lang="en-CH" dirty="0"/>
              <a:t>Respect the line limit when answering questions</a:t>
            </a:r>
            <a:endParaRPr lang="en-US" dirty="0"/>
          </a:p>
          <a:p>
            <a:r>
              <a:rPr lang="en-US" dirty="0"/>
              <a:t>File naming convention: The file name should be as follows: </a:t>
            </a:r>
            <a:r>
              <a:rPr lang="en-US" i="1" dirty="0"/>
              <a:t>Group X ENV410 assignment.pdf (X = group number)</a:t>
            </a:r>
            <a:endParaRPr lang="en-US" dirty="0"/>
          </a:p>
          <a:p>
            <a:endParaRPr lang="en-CH" dirty="0"/>
          </a:p>
          <a:p>
            <a:endParaRPr lang="en-CH" dirty="0"/>
          </a:p>
          <a:p>
            <a:r>
              <a:rPr lang="en-CH" b="1" dirty="0"/>
              <a:t>Deadline</a:t>
            </a:r>
            <a:r>
              <a:rPr lang="en-CH" dirty="0"/>
              <a:t>: </a:t>
            </a:r>
            <a:r>
              <a:rPr lang="en-GB" dirty="0"/>
              <a:t>Thursday</a:t>
            </a:r>
            <a:r>
              <a:rPr lang="en-CH" dirty="0"/>
              <a:t>, </a:t>
            </a:r>
            <a:r>
              <a:rPr lang="en-GB" dirty="0"/>
              <a:t>28</a:t>
            </a:r>
            <a:r>
              <a:rPr lang="en-US" baseline="30000" dirty="0" err="1"/>
              <a:t>th</a:t>
            </a:r>
            <a:r>
              <a:rPr lang="en-US" dirty="0"/>
              <a:t> </a:t>
            </a:r>
            <a:r>
              <a:rPr lang="en-CH" dirty="0"/>
              <a:t>of </a:t>
            </a:r>
            <a:r>
              <a:rPr lang="en-US" dirty="0"/>
              <a:t>November</a:t>
            </a:r>
            <a:r>
              <a:rPr lang="en-CH" dirty="0"/>
              <a:t> at 23:59.</a:t>
            </a:r>
          </a:p>
          <a:p>
            <a:endParaRPr lang="en-CH" dirty="0"/>
          </a:p>
          <a:p>
            <a:endParaRPr lang="en-CH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8980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99E845-41FE-476F-8680-A2213F10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986702"/>
            <a:ext cx="8470899" cy="2216065"/>
          </a:xfrm>
        </p:spPr>
        <p:txBody>
          <a:bodyPr>
            <a:normAutofit/>
          </a:bodyPr>
          <a:lstStyle/>
          <a:p>
            <a:r>
              <a:rPr lang="en-GB" dirty="0"/>
              <a:t>(atmospheric) chemistry concepts</a:t>
            </a:r>
            <a:br>
              <a:rPr lang="en-GB" dirty="0"/>
            </a:b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6386C-DA09-4D42-98D6-6A6AFEE7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29578-ED5F-46E1-A739-68E46894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51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409185" y="6371572"/>
            <a:ext cx="392481" cy="30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65A91-0914-484E-BAEE-C848BC071B65}"/>
              </a:ext>
            </a:extLst>
          </p:cNvPr>
          <p:cNvSpPr/>
          <p:nvPr/>
        </p:nvSpPr>
        <p:spPr>
          <a:xfrm>
            <a:off x="8016658" y="1077239"/>
            <a:ext cx="1444668" cy="30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7AA09E-7562-814F-99E0-2BA8F6570FAC}"/>
              </a:ext>
            </a:extLst>
          </p:cNvPr>
          <p:cNvSpPr/>
          <p:nvPr/>
        </p:nvSpPr>
        <p:spPr>
          <a:xfrm>
            <a:off x="1012783" y="1304423"/>
            <a:ext cx="1444668" cy="30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53BD4EE3-2385-0A44-8B12-43E1EF5D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74710"/>
            <a:ext cx="10301819" cy="1430337"/>
          </a:xfrm>
        </p:spPr>
        <p:txBody>
          <a:bodyPr>
            <a:noAutofit/>
          </a:bodyPr>
          <a:lstStyle/>
          <a:p>
            <a:r>
              <a:rPr lang="en-US" dirty="0"/>
              <a:t>Concentration vs. mole fraction (aka mixing ratio)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974B8-46A6-3B44-8CD6-D2C05C825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692" y="986956"/>
            <a:ext cx="7903932" cy="479380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C3DEC7-E5C7-F545-B0A2-C5CDF2CB232F}"/>
              </a:ext>
            </a:extLst>
          </p:cNvPr>
          <p:cNvCxnSpPr>
            <a:cxnSpLocks/>
          </p:cNvCxnSpPr>
          <p:nvPr/>
        </p:nvCxnSpPr>
        <p:spPr>
          <a:xfrm>
            <a:off x="5941120" y="1547897"/>
            <a:ext cx="478138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D04156-2418-9F42-A127-477BC78DD284}"/>
              </a:ext>
            </a:extLst>
          </p:cNvPr>
          <p:cNvCxnSpPr>
            <a:cxnSpLocks/>
          </p:cNvCxnSpPr>
          <p:nvPr/>
        </p:nvCxnSpPr>
        <p:spPr>
          <a:xfrm>
            <a:off x="4222503" y="1722975"/>
            <a:ext cx="8993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6194976-66AB-5341-B8FC-B13025A687CE}"/>
              </a:ext>
            </a:extLst>
          </p:cNvPr>
          <p:cNvSpPr/>
          <p:nvPr/>
        </p:nvSpPr>
        <p:spPr>
          <a:xfrm>
            <a:off x="1" y="5956073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H" sz="2400" b="1" dirty="0"/>
              <a:t>400 ppm of CO</a:t>
            </a:r>
            <a:r>
              <a:rPr lang="en-CH" sz="2400" b="1" baseline="-25000" dirty="0"/>
              <a:t>2 </a:t>
            </a:r>
            <a:r>
              <a:rPr lang="en-CH" sz="2400" b="1" dirty="0"/>
              <a:t>means that in every million molecules of </a:t>
            </a:r>
            <a:r>
              <a:rPr lang="en-CH" sz="2400" b="1" i="1" dirty="0"/>
              <a:t>dry</a:t>
            </a:r>
            <a:r>
              <a:rPr lang="en-CH" sz="2400" b="1" dirty="0"/>
              <a:t> air there are 400 molecules of CO</a:t>
            </a:r>
            <a:r>
              <a:rPr lang="en-CH" sz="2400" b="1" baseline="-25000" dirty="0"/>
              <a:t>2</a:t>
            </a:r>
            <a:r>
              <a:rPr lang="en-CH" sz="2400" b="1" dirty="0"/>
              <a:t>.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89F80B4-3151-472F-9CD6-02ED41A32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25" y="1458617"/>
            <a:ext cx="3868492" cy="5221931"/>
          </a:xfrm>
        </p:spPr>
        <p:txBody>
          <a:bodyPr>
            <a:normAutofit/>
          </a:bodyPr>
          <a:lstStyle/>
          <a:p>
            <a:r>
              <a:rPr lang="en-CH" b="1" dirty="0"/>
              <a:t>Concentration</a:t>
            </a:r>
            <a:r>
              <a:rPr lang="en-CH" dirty="0"/>
              <a:t>: amount of pollutant in the atmosphere per volume unit (e.g., grams per m</a:t>
            </a:r>
            <a:r>
              <a:rPr lang="en-CH" baseline="30000" dirty="0"/>
              <a:t>3</a:t>
            </a:r>
            <a:r>
              <a:rPr lang="en-CH" dirty="0"/>
              <a:t>)</a:t>
            </a:r>
          </a:p>
          <a:p>
            <a:endParaRPr lang="en-CH" dirty="0"/>
          </a:p>
          <a:p>
            <a:r>
              <a:rPr lang="en-CH" b="1" dirty="0"/>
              <a:t>Mole fraction</a:t>
            </a:r>
            <a:r>
              <a:rPr lang="en-CH" dirty="0"/>
              <a:t>: number of molecules of gas X in a given number of molecules of </a:t>
            </a:r>
            <a:r>
              <a:rPr lang="en-GB" dirty="0"/>
              <a:t>(</a:t>
            </a:r>
            <a:r>
              <a:rPr lang="en-CH" i="1" dirty="0"/>
              <a:t>dry</a:t>
            </a:r>
            <a:r>
              <a:rPr lang="en-GB" i="1" dirty="0"/>
              <a:t>)</a:t>
            </a:r>
            <a:r>
              <a:rPr lang="en-CH" dirty="0"/>
              <a:t> air</a:t>
            </a:r>
          </a:p>
          <a:p>
            <a:endParaRPr lang="en-US" dirty="0"/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CH" dirty="0">
              <a:highlight>
                <a:srgbClr val="FFFF00"/>
              </a:highlight>
            </a:endParaRPr>
          </a:p>
          <a:p>
            <a:endParaRPr lang="en-CH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AB22CF-EA23-4118-990F-46F0578992DC}"/>
              </a:ext>
            </a:extLst>
          </p:cNvPr>
          <p:cNvCxnSpPr/>
          <p:nvPr/>
        </p:nvCxnSpPr>
        <p:spPr>
          <a:xfrm flipV="1">
            <a:off x="6748991" y="961544"/>
            <a:ext cx="689112" cy="4130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6D4834-DC83-465B-8DBC-80CBDF07FEAA}"/>
              </a:ext>
            </a:extLst>
          </p:cNvPr>
          <p:cNvCxnSpPr>
            <a:cxnSpLocks/>
          </p:cNvCxnSpPr>
          <p:nvPr/>
        </p:nvCxnSpPr>
        <p:spPr>
          <a:xfrm>
            <a:off x="6817997" y="991913"/>
            <a:ext cx="689112" cy="326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5B3FA59-EB6B-4EA4-AA50-960914F625C3}"/>
              </a:ext>
            </a:extLst>
          </p:cNvPr>
          <p:cNvSpPr/>
          <p:nvPr/>
        </p:nvSpPr>
        <p:spPr>
          <a:xfrm>
            <a:off x="7435701" y="682633"/>
            <a:ext cx="216437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33" dirty="0">
                <a:solidFill>
                  <a:srgbClr val="92D050"/>
                </a:solidFill>
                <a:latin typeface="Segoe Script" panose="020B0804020000000003" pitchFamily="34" charset="0"/>
              </a:rPr>
              <a:t>m</a:t>
            </a:r>
            <a:r>
              <a:rPr lang="en-CH" sz="2133" dirty="0">
                <a:solidFill>
                  <a:srgbClr val="92D050"/>
                </a:solidFill>
                <a:latin typeface="Segoe Script" panose="020B0804020000000003" pitchFamily="34" charset="0"/>
              </a:rPr>
              <a:t>ole fraction</a:t>
            </a:r>
          </a:p>
        </p:txBody>
      </p:sp>
    </p:spTree>
    <p:extLst>
      <p:ext uri="{BB962C8B-B14F-4D97-AF65-F5344CB8AC3E}">
        <p14:creationId xmlns:p14="http://schemas.microsoft.com/office/powerpoint/2010/main" val="18460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409185" y="6371572"/>
            <a:ext cx="392481" cy="30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53BD4EE3-2385-0A44-8B12-43E1EF5D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74710"/>
            <a:ext cx="10301819" cy="1430337"/>
          </a:xfrm>
        </p:spPr>
        <p:txBody>
          <a:bodyPr>
            <a:noAutofit/>
          </a:bodyPr>
          <a:lstStyle/>
          <a:p>
            <a:r>
              <a:rPr lang="en-US" dirty="0"/>
              <a:t>Concentration vs. mole fraction (aka mixing ratio)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B6E6A5-A866-1143-A1BC-DC9EEBE3B5E3}"/>
              </a:ext>
            </a:extLst>
          </p:cNvPr>
          <p:cNvSpPr/>
          <p:nvPr/>
        </p:nvSpPr>
        <p:spPr>
          <a:xfrm>
            <a:off x="409185" y="1195754"/>
            <a:ext cx="115813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sz="2400" dirty="0"/>
              <a:t>Why do we express the abundance of CO</a:t>
            </a:r>
            <a:r>
              <a:rPr lang="en-CH" sz="2400" baseline="-25000" dirty="0"/>
              <a:t>2</a:t>
            </a:r>
            <a:r>
              <a:rPr lang="en-CH" sz="2400" dirty="0"/>
              <a:t> in the atmosphere as mole fraction instead of concentration?</a:t>
            </a:r>
          </a:p>
          <a:p>
            <a:endParaRPr lang="en-CH" sz="2400" dirty="0"/>
          </a:p>
          <a:p>
            <a:pPr marL="380990" indent="-380990">
              <a:buFont typeface="Wingdings" pitchFamily="2" charset="2"/>
              <a:buChar char="§"/>
            </a:pPr>
            <a:r>
              <a:rPr lang="en-CH" sz="2400" dirty="0"/>
              <a:t>Per defintion, a concentration depends on the volume of air, i.e., on the temperature and pressure</a:t>
            </a:r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r>
              <a:rPr lang="en-GB" sz="2400" dirty="0"/>
              <a:t>W</a:t>
            </a:r>
            <a:r>
              <a:rPr lang="en-CH" sz="2400" dirty="0"/>
              <a:t>e need a metric that is </a:t>
            </a:r>
            <a:r>
              <a:rPr lang="en-CH" sz="2400" b="1" dirty="0"/>
              <a:t>independent on environmental conditions</a:t>
            </a:r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endParaRPr lang="en-CH" sz="2400" dirty="0"/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endParaRPr lang="en-CH" sz="2400" dirty="0"/>
          </a:p>
          <a:p>
            <a:endParaRPr lang="en-CH" sz="2400" dirty="0"/>
          </a:p>
          <a:p>
            <a:endParaRPr lang="en-CH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CC8081-4BD0-A743-A64D-2178E858ADD7}"/>
                  </a:ext>
                </a:extLst>
              </p:cNvPr>
              <p:cNvSpPr txBox="1"/>
              <p:nvPr/>
            </p:nvSpPr>
            <p:spPr>
              <a:xfrm>
                <a:off x="3240066" y="3012936"/>
                <a:ext cx="5294334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𝐼𝑑𝑒𝑎𝑙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𝑔𝑎𝑠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𝑙𝑎𝑤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CC8081-4BD0-A743-A64D-2178E858A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66" y="3012936"/>
                <a:ext cx="5294334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0A492795-065A-0F4F-885D-0CF871E8B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425" y="4196575"/>
            <a:ext cx="4194496" cy="25440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07D12CC-5A06-4FC8-84A7-6DDA37D2295C}"/>
              </a:ext>
            </a:extLst>
          </p:cNvPr>
          <p:cNvCxnSpPr/>
          <p:nvPr/>
        </p:nvCxnSpPr>
        <p:spPr>
          <a:xfrm>
            <a:off x="1206499" y="5322277"/>
            <a:ext cx="427990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17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409185" y="6371572"/>
            <a:ext cx="392481" cy="30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53BD4EE3-2385-0A44-8B12-43E1EF5D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74710"/>
            <a:ext cx="10301819" cy="1430337"/>
          </a:xfrm>
        </p:spPr>
        <p:txBody>
          <a:bodyPr>
            <a:noAutofit/>
          </a:bodyPr>
          <a:lstStyle/>
          <a:p>
            <a:r>
              <a:rPr lang="en-US" dirty="0"/>
              <a:t>Concentration vs. mole fraction (aka mixing ratio)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B6E6A5-A866-1143-A1BC-DC9EEBE3B5E3}"/>
              </a:ext>
            </a:extLst>
          </p:cNvPr>
          <p:cNvSpPr/>
          <p:nvPr/>
        </p:nvSpPr>
        <p:spPr>
          <a:xfrm>
            <a:off x="328063" y="977753"/>
            <a:ext cx="116625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sz="2400" dirty="0"/>
              <a:t>Why do we express the abundance of CO</a:t>
            </a:r>
            <a:r>
              <a:rPr lang="en-CH" sz="2400" baseline="-25000" dirty="0"/>
              <a:t>2</a:t>
            </a:r>
            <a:r>
              <a:rPr lang="en-CH" sz="2400" dirty="0"/>
              <a:t> in the atmosphere as mole fraction in </a:t>
            </a:r>
            <a:r>
              <a:rPr lang="en-CH" sz="2400" i="1" dirty="0"/>
              <a:t>dry</a:t>
            </a:r>
            <a:r>
              <a:rPr lang="en-CH" sz="2400" dirty="0"/>
              <a:t> air?</a:t>
            </a:r>
          </a:p>
          <a:p>
            <a:endParaRPr lang="en-CH" sz="2400" dirty="0"/>
          </a:p>
          <a:p>
            <a:endParaRPr lang="en-CH" sz="2400" dirty="0"/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endParaRPr lang="en-CH" sz="2400" dirty="0"/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endParaRPr lang="en-CH" sz="2400" dirty="0"/>
          </a:p>
          <a:p>
            <a:endParaRPr lang="en-CH" sz="2400" dirty="0"/>
          </a:p>
          <a:p>
            <a:endParaRPr lang="en-CH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B9BE7A-AE67-0146-86C8-9CEBD380BD13}"/>
                  </a:ext>
                </a:extLst>
              </p:cNvPr>
              <p:cNvSpPr/>
              <p:nvPr/>
            </p:nvSpPr>
            <p:spPr>
              <a:xfrm>
                <a:off x="409185" y="1777972"/>
                <a:ext cx="11662503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H" sz="2000" dirty="0"/>
                  <a:t>The </a:t>
                </a:r>
                <a:r>
                  <a:rPr lang="en-CH" sz="2000" b="1" dirty="0"/>
                  <a:t>mole fraction </a:t>
                </a:r>
                <a:r>
                  <a:rPr lang="en-CH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H" sz="2000" dirty="0"/>
                  <a:t>) of any component of a mixture is the ratio of the number of moles of that component to the total number of moles of all the species present in the mixture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CH" sz="2000" dirty="0"/>
                  <a:t>):</a:t>
                </a:r>
              </a:p>
              <a:p>
                <a:endParaRPr lang="en-CH" sz="2400" dirty="0"/>
              </a:p>
              <a:p>
                <a:endParaRPr lang="en-CH" sz="2400" dirty="0"/>
              </a:p>
              <a:p>
                <a:endParaRPr lang="en-CH" sz="2400" dirty="0"/>
              </a:p>
              <a:p>
                <a:endParaRPr lang="en-CH" sz="2400" dirty="0"/>
              </a:p>
              <a:p>
                <a:endParaRPr lang="en-CH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B9BE7A-AE67-0146-86C8-9CEBD380B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85" y="1777972"/>
                <a:ext cx="11662503" cy="2554545"/>
              </a:xfrm>
              <a:prstGeom prst="rect">
                <a:avLst/>
              </a:prstGeom>
              <a:blipFill>
                <a:blip r:embed="rId3"/>
                <a:stretch>
                  <a:fillRect l="-523" t="-119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29DC24-45CD-FD46-8A1C-B492CE5482D2}"/>
                  </a:ext>
                </a:extLst>
              </p:cNvPr>
              <p:cNvSpPr txBox="1"/>
              <p:nvPr/>
            </p:nvSpPr>
            <p:spPr>
              <a:xfrm>
                <a:off x="6159314" y="4538217"/>
                <a:ext cx="6506330" cy="5399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H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𝑚𝑜𝑙𝑒𝑠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𝑚𝑜𝑙𝑒𝑠</m:t>
                        </m:r>
                      </m:den>
                    </m:f>
                  </m:oMath>
                </a14:m>
                <a:r>
                  <a:rPr lang="en-CH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H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H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H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H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H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H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H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 …</m:t>
                        </m:r>
                      </m:den>
                    </m:f>
                  </m:oMath>
                </a14:m>
                <a:endParaRPr lang="en-CH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29DC24-45CD-FD46-8A1C-B492CE548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314" y="4538217"/>
                <a:ext cx="6506330" cy="539956"/>
              </a:xfrm>
              <a:prstGeom prst="rect">
                <a:avLst/>
              </a:prstGeom>
              <a:blipFill>
                <a:blip r:embed="rId4"/>
                <a:stretch>
                  <a:fillRect t="-6742" b="-123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CF060-414E-144A-B4B7-4124028DA4B8}"/>
              </a:ext>
            </a:extLst>
          </p:cNvPr>
          <p:cNvCxnSpPr>
            <a:cxnSpLocks/>
          </p:cNvCxnSpPr>
          <p:nvPr/>
        </p:nvCxnSpPr>
        <p:spPr>
          <a:xfrm flipV="1">
            <a:off x="10442534" y="5113257"/>
            <a:ext cx="0" cy="5019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401850F-4713-AA47-AAF3-29F7B5880ADB}"/>
              </a:ext>
            </a:extLst>
          </p:cNvPr>
          <p:cNvSpPr/>
          <p:nvPr/>
        </p:nvSpPr>
        <p:spPr>
          <a:xfrm>
            <a:off x="9456537" y="5615256"/>
            <a:ext cx="23262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schemeClr val="accent1"/>
                </a:solidFill>
              </a:rPr>
              <a:t>i</a:t>
            </a:r>
            <a:r>
              <a:rPr lang="en-CH" sz="2400" dirty="0">
                <a:solidFill>
                  <a:schemeClr val="accent1"/>
                </a:solidFill>
              </a:rPr>
              <a:t>ncluding water </a:t>
            </a:r>
            <a:endParaRPr lang="en-GB" sz="2400" dirty="0">
              <a:solidFill>
                <a:schemeClr val="accent1"/>
              </a:solidFill>
            </a:endParaRPr>
          </a:p>
          <a:p>
            <a:r>
              <a:rPr lang="en-CH" sz="2400" dirty="0">
                <a:solidFill>
                  <a:schemeClr val="accent1"/>
                </a:solidFill>
              </a:rPr>
              <a:t>vapo</a:t>
            </a:r>
            <a:r>
              <a:rPr lang="en-GB" sz="2400" dirty="0">
                <a:solidFill>
                  <a:schemeClr val="accent1"/>
                </a:solidFill>
              </a:rPr>
              <a:t>u</a:t>
            </a:r>
            <a:r>
              <a:rPr lang="en-CH" sz="2400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1026" name="Picture 2" descr="World Average Annual Relative Humidity: MapPorn">
            <a:extLst>
              <a:ext uri="{FF2B5EF4-FFF2-40B4-BE49-F238E27FC236}">
                <a16:creationId xmlns:a16="http://schemas.microsoft.com/office/drawing/2014/main" id="{E007B6AC-B167-554B-AC4B-84E4B0028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4" b="7093"/>
          <a:stretch/>
        </p:blipFill>
        <p:spPr bwMode="auto">
          <a:xfrm>
            <a:off x="115545" y="3128691"/>
            <a:ext cx="5625724" cy="359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6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409185" y="6371572"/>
            <a:ext cx="392481" cy="30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53BD4EE3-2385-0A44-8B12-43E1EF5D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74710"/>
            <a:ext cx="10301819" cy="1430337"/>
          </a:xfrm>
        </p:spPr>
        <p:txBody>
          <a:bodyPr>
            <a:noAutofit/>
          </a:bodyPr>
          <a:lstStyle/>
          <a:p>
            <a:r>
              <a:rPr lang="en-US" dirty="0"/>
              <a:t>Global network of CO</a:t>
            </a:r>
            <a:r>
              <a:rPr lang="en-US" baseline="-25000" dirty="0"/>
              <a:t>2</a:t>
            </a:r>
            <a:r>
              <a:rPr lang="en-US" dirty="0"/>
              <a:t> mole fraction in dry air</a:t>
            </a:r>
            <a:br>
              <a:rPr lang="en-US" dirty="0"/>
            </a:b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B6E6A5-A866-1143-A1BC-DC9EEBE3B5E3}"/>
              </a:ext>
            </a:extLst>
          </p:cNvPr>
          <p:cNvSpPr/>
          <p:nvPr/>
        </p:nvSpPr>
        <p:spPr>
          <a:xfrm>
            <a:off x="328063" y="977753"/>
            <a:ext cx="116625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sz="2400" dirty="0"/>
              <a:t>No influence of environmental conditions (temperature, pressure, relative humidity) = comparable data collected around the world!</a:t>
            </a:r>
          </a:p>
          <a:p>
            <a:endParaRPr lang="en-CH" sz="2400" dirty="0"/>
          </a:p>
          <a:p>
            <a:endParaRPr lang="en-CH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B9BE7A-AE67-0146-86C8-9CEBD380BD13}"/>
              </a:ext>
            </a:extLst>
          </p:cNvPr>
          <p:cNvSpPr/>
          <p:nvPr/>
        </p:nvSpPr>
        <p:spPr>
          <a:xfrm>
            <a:off x="328065" y="1533336"/>
            <a:ext cx="11662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H" sz="2400" dirty="0"/>
          </a:p>
          <a:p>
            <a:endParaRPr lang="en-CH" sz="2400" dirty="0"/>
          </a:p>
          <a:p>
            <a:endParaRPr lang="en-CH" sz="2400" dirty="0"/>
          </a:p>
          <a:p>
            <a:endParaRPr lang="en-CH" sz="2400" dirty="0"/>
          </a:p>
          <a:p>
            <a:endParaRPr lang="en-CH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19956-5EE9-8F40-9948-2DEDB5833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28" y="1937969"/>
            <a:ext cx="8308083" cy="4745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E0DB6E-3E1E-487D-BD7E-B4084C347C85}"/>
              </a:ext>
            </a:extLst>
          </p:cNvPr>
          <p:cNvSpPr txBox="1"/>
          <p:nvPr/>
        </p:nvSpPr>
        <p:spPr>
          <a:xfrm>
            <a:off x="8261351" y="63752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/>
              <a:t>https://gml.noaa.gov/ccgg/about.html</a:t>
            </a:r>
          </a:p>
        </p:txBody>
      </p:sp>
    </p:spTree>
    <p:extLst>
      <p:ext uri="{BB962C8B-B14F-4D97-AF65-F5344CB8AC3E}">
        <p14:creationId xmlns:p14="http://schemas.microsoft.com/office/powerpoint/2010/main" val="363312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Definitions</a:t>
            </a:r>
            <a:br>
              <a:rPr lang="en-US" dirty="0"/>
            </a:br>
            <a:endParaRPr lang="en-US" sz="2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409185" y="6371572"/>
            <a:ext cx="392481" cy="30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A3D2805-C0B5-5648-98C6-3D7B5A04B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4113"/>
            <a:ext cx="12050232" cy="5806435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CH" b="1" dirty="0">
                <a:solidFill>
                  <a:srgbClr val="FF0000"/>
                </a:solidFill>
              </a:rPr>
              <a:t>Emission</a:t>
            </a:r>
            <a:r>
              <a:rPr lang="en-CH" dirty="0"/>
              <a:t>: amount of pollutant </a:t>
            </a:r>
            <a:r>
              <a:rPr lang="en-US" i="1" u="sng" dirty="0"/>
              <a:t>emitted</a:t>
            </a:r>
            <a:r>
              <a:rPr lang="en-CH" dirty="0"/>
              <a:t> in the atmosphere from a specific source</a:t>
            </a:r>
            <a:r>
              <a:rPr lang="en-US" dirty="0"/>
              <a:t> (or unit of area)</a:t>
            </a:r>
            <a:r>
              <a:rPr lang="en-CH" dirty="0"/>
              <a:t> and in a specific time interval (e.g., tons</a:t>
            </a:r>
            <a:r>
              <a:rPr lang="en-US" dirty="0"/>
              <a:t>/</a:t>
            </a:r>
            <a:r>
              <a:rPr lang="en-CH" dirty="0"/>
              <a:t>year</a:t>
            </a:r>
            <a:r>
              <a:rPr lang="en-US" dirty="0"/>
              <a:t> or tons/m</a:t>
            </a:r>
            <a:r>
              <a:rPr lang="en-US" baseline="30000" dirty="0"/>
              <a:t>2</a:t>
            </a:r>
            <a:r>
              <a:rPr lang="en-US" dirty="0"/>
              <a:t>/year)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b="1" dirty="0">
                <a:solidFill>
                  <a:srgbClr val="0070C0"/>
                </a:solidFill>
              </a:rPr>
              <a:t>Deposition</a:t>
            </a:r>
            <a:r>
              <a:rPr lang="en-CH" dirty="0"/>
              <a:t>: amount of pollutant </a:t>
            </a:r>
            <a:r>
              <a:rPr lang="en-US" i="1" u="sng" dirty="0"/>
              <a:t>removed</a:t>
            </a:r>
            <a:r>
              <a:rPr lang="en-CH" dirty="0"/>
              <a:t> in the atmosphere from a </a:t>
            </a:r>
            <a:r>
              <a:rPr lang="en-US" dirty="0"/>
              <a:t>mechanism (wet or dry) over a unit of area,</a:t>
            </a:r>
            <a:r>
              <a:rPr lang="en-CH" dirty="0"/>
              <a:t> and in a specific time interval (e.g., tons</a:t>
            </a:r>
            <a:r>
              <a:rPr lang="en-US" dirty="0"/>
              <a:t>/</a:t>
            </a:r>
            <a:r>
              <a:rPr lang="en-CH" dirty="0"/>
              <a:t>year</a:t>
            </a:r>
            <a:r>
              <a:rPr lang="en-US" dirty="0"/>
              <a:t> or tons/m</a:t>
            </a:r>
            <a:r>
              <a:rPr lang="en-US" baseline="30000" dirty="0"/>
              <a:t>2</a:t>
            </a:r>
            <a:r>
              <a:rPr lang="en-US" dirty="0"/>
              <a:t>/year)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CH" dirty="0"/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CH" b="1" dirty="0">
                <a:solidFill>
                  <a:srgbClr val="00B050"/>
                </a:solidFill>
              </a:rPr>
              <a:t>Concentration</a:t>
            </a:r>
            <a:r>
              <a:rPr lang="en-CH" dirty="0"/>
              <a:t>: amount of pollutant in the atmosphere per volume unit (e.g., grams per m</a:t>
            </a:r>
            <a:r>
              <a:rPr lang="en-CH" baseline="30000" dirty="0"/>
              <a:t>3</a:t>
            </a:r>
            <a:r>
              <a:rPr lang="en-CH" dirty="0"/>
              <a:t>)</a:t>
            </a:r>
            <a:endParaRPr lang="en-US" dirty="0"/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C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Mole fraction</a:t>
            </a:r>
            <a:r>
              <a:rPr lang="en-CH" dirty="0"/>
              <a:t>: number of molecules of gas X in a given number of molecules of air</a:t>
            </a:r>
            <a:r>
              <a:rPr lang="en-GB" dirty="0"/>
              <a:t> (typically dry air for comparability)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dirty="0"/>
              <a:t>Equivalently called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Mixing Ratio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/>
              <a:t>typically given in parts per million/billion/trillion (ppt/ppb/ppm)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2200" dirty="0"/>
              <a:t>Mole/volume mixing ratio are assumed to be equivalent since the volume occupied by an ideal gas is proportional to the number of molecules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CH" dirty="0"/>
          </a:p>
          <a:p>
            <a:endParaRPr lang="en-US" dirty="0"/>
          </a:p>
          <a:p>
            <a:endParaRPr lang="en-US" dirty="0"/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883B60-4C9F-4FC6-B4F3-D71E89041F6B}"/>
              </a:ext>
            </a:extLst>
          </p:cNvPr>
          <p:cNvGrpSpPr/>
          <p:nvPr/>
        </p:nvGrpSpPr>
        <p:grpSpPr>
          <a:xfrm>
            <a:off x="1770015" y="597424"/>
            <a:ext cx="8510201" cy="5663154"/>
            <a:chOff x="1432918" y="667409"/>
            <a:chExt cx="6382651" cy="424736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7D8F4B8-DC6D-4335-BF0F-97834E776AD9}"/>
                </a:ext>
              </a:extLst>
            </p:cNvPr>
            <p:cNvGrpSpPr/>
            <p:nvPr/>
          </p:nvGrpSpPr>
          <p:grpSpPr>
            <a:xfrm>
              <a:off x="1432918" y="667409"/>
              <a:ext cx="6382651" cy="4247365"/>
              <a:chOff x="1432918" y="667409"/>
              <a:chExt cx="6382651" cy="42473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B146E5C-DF11-444E-895A-D69BAE4D9356}"/>
                  </a:ext>
                </a:extLst>
              </p:cNvPr>
              <p:cNvGrpSpPr/>
              <p:nvPr/>
            </p:nvGrpSpPr>
            <p:grpSpPr>
              <a:xfrm>
                <a:off x="1432918" y="667409"/>
                <a:ext cx="6382651" cy="4247365"/>
                <a:chOff x="1432918" y="667409"/>
                <a:chExt cx="6382651" cy="4247365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77ACF88F-F88C-431F-8D52-77EE65768CAF}"/>
                    </a:ext>
                  </a:extLst>
                </p:cNvPr>
                <p:cNvGrpSpPr/>
                <p:nvPr/>
              </p:nvGrpSpPr>
              <p:grpSpPr>
                <a:xfrm>
                  <a:off x="1432918" y="667409"/>
                  <a:ext cx="6382651" cy="4247365"/>
                  <a:chOff x="1787337" y="596526"/>
                  <a:chExt cx="6382651" cy="4247365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E92A5D3F-ECC9-4CA8-A1BD-A859A0A95D0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787337" y="596526"/>
                    <a:ext cx="6382651" cy="4247365"/>
                    <a:chOff x="3877340" y="2318463"/>
                    <a:chExt cx="4155911" cy="2765570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CE83ACEC-69BC-4FBE-96CE-93F6C7E5B5A4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3877340" y="2318463"/>
                      <a:ext cx="4155911" cy="2765570"/>
                      <a:chOff x="4065827" y="2570446"/>
                      <a:chExt cx="3492500" cy="2324100"/>
                    </a:xfrm>
                  </p:grpSpPr>
                  <p:pic>
                    <p:nvPicPr>
                      <p:cNvPr id="22" name="Picture 2" descr="Carbon Emissions Set for Second-Largest Jump in History in 2021 | Time">
                        <a:extLst>
                          <a:ext uri="{FF2B5EF4-FFF2-40B4-BE49-F238E27FC236}">
                            <a16:creationId xmlns:a16="http://schemas.microsoft.com/office/drawing/2014/main" id="{2AA3225B-442F-48D5-88EA-35DD9AD5D1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827" y="2570446"/>
                        <a:ext cx="3492500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23" name="Striped Right Arrow 1">
                        <a:extLst>
                          <a:ext uri="{FF2B5EF4-FFF2-40B4-BE49-F238E27FC236}">
                            <a16:creationId xmlns:a16="http://schemas.microsoft.com/office/drawing/2014/main" id="{A7A4BF5F-4BB4-403C-B3C1-458629C1843A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137754" y="3347319"/>
                        <a:ext cx="444674" cy="325677"/>
                      </a:xfrm>
                      <a:prstGeom prst="stripedRightArrow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H" sz="2400"/>
                      </a:p>
                    </p:txBody>
                  </p:sp>
                  <p:sp>
                    <p:nvSpPr>
                      <p:cNvPr id="24" name="Rectangle 23">
                        <a:extLst>
                          <a:ext uri="{FF2B5EF4-FFF2-40B4-BE49-F238E27FC236}">
                            <a16:creationId xmlns:a16="http://schemas.microsoft.com/office/drawing/2014/main" id="{11FAA71F-D165-47BB-8CC9-7D5C981CF7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72062" y="4294738"/>
                        <a:ext cx="970706" cy="5432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CH" sz="2667" u="sng" dirty="0">
                            <a:solidFill>
                              <a:srgbClr val="FF0000"/>
                            </a:solidFill>
                          </a:rPr>
                          <a:t>Emissions</a:t>
                        </a:r>
                      </a:p>
                      <a:p>
                        <a:pPr algn="ctr"/>
                        <a:r>
                          <a:rPr lang="en-US" sz="2667" dirty="0">
                            <a:solidFill>
                              <a:srgbClr val="FF0000"/>
                            </a:solidFill>
                          </a:rPr>
                          <a:t>Tons/</a:t>
                        </a:r>
                        <a:r>
                          <a:rPr lang="en-CH" sz="2667" dirty="0">
                            <a:solidFill>
                              <a:srgbClr val="FF0000"/>
                            </a:solidFill>
                          </a:rPr>
                          <a:t>year</a:t>
                        </a:r>
                        <a:endParaRPr lang="en-US" sz="2667" dirty="0">
                          <a:solidFill>
                            <a:srgbClr val="FF0000"/>
                          </a:solidFill>
                        </a:endParaRPr>
                      </a:p>
                      <a:p>
                        <a:pPr algn="ctr"/>
                        <a:r>
                          <a:rPr lang="en-US" sz="2667" dirty="0">
                            <a:solidFill>
                              <a:srgbClr val="FF0000"/>
                            </a:solidFill>
                          </a:rPr>
                          <a:t>Tons/ m</a:t>
                        </a:r>
                        <a:r>
                          <a:rPr lang="en-US" sz="2667" baseline="30000" dirty="0">
                            <a:solidFill>
                              <a:srgbClr val="FF0000"/>
                            </a:solidFill>
                          </a:rPr>
                          <a:t>2</a:t>
                        </a:r>
                        <a:r>
                          <a:rPr lang="en-US" sz="2667" dirty="0">
                            <a:solidFill>
                              <a:srgbClr val="FF0000"/>
                            </a:solidFill>
                          </a:rPr>
                          <a:t>/ </a:t>
                        </a:r>
                        <a:r>
                          <a:rPr lang="en-CH" sz="2667" dirty="0">
                            <a:solidFill>
                              <a:srgbClr val="FF0000"/>
                            </a:solidFill>
                          </a:rPr>
                          <a:t>year</a:t>
                        </a:r>
                      </a:p>
                    </p:txBody>
                  </p:sp>
                  <p:sp>
                    <p:nvSpPr>
                      <p:cNvPr id="25" name="Rectangle 24">
                        <a:extLst>
                          <a:ext uri="{FF2B5EF4-FFF2-40B4-BE49-F238E27FC236}">
                            <a16:creationId xmlns:a16="http://schemas.microsoft.com/office/drawing/2014/main" id="{F2BD0B5D-7629-49FF-8C54-98C7ECB94E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5777" y="3749485"/>
                        <a:ext cx="993345" cy="1104889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H" sz="2400"/>
                      </a:p>
                    </p:txBody>
                  </p:sp>
                  <p:sp>
                    <p:nvSpPr>
                      <p:cNvPr id="26" name="Rectangle 25">
                        <a:extLst>
                          <a:ext uri="{FF2B5EF4-FFF2-40B4-BE49-F238E27FC236}">
                            <a16:creationId xmlns:a16="http://schemas.microsoft.com/office/drawing/2014/main" id="{61C32F3A-C7B5-42CD-A3AD-00E8752E49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69601" y="2680266"/>
                        <a:ext cx="830399" cy="35669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H" sz="2400"/>
                      </a:p>
                    </p:txBody>
                  </p:sp>
                  <p:sp>
                    <p:nvSpPr>
                      <p:cNvPr id="27" name="Rectangle 26">
                        <a:extLst>
                          <a:ext uri="{FF2B5EF4-FFF2-40B4-BE49-F238E27FC236}">
                            <a16:creationId xmlns:a16="http://schemas.microsoft.com/office/drawing/2014/main" id="{0DB748E1-EF27-4605-86F3-3B161D03BE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54637" y="2668666"/>
                        <a:ext cx="863239" cy="34103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CH" sz="2400" dirty="0">
                            <a:solidFill>
                              <a:srgbClr val="92D050"/>
                            </a:solidFill>
                          </a:rPr>
                          <a:t>Concentration</a:t>
                        </a:r>
                        <a:br>
                          <a:rPr lang="en-CH" sz="2400" dirty="0">
                            <a:solidFill>
                              <a:srgbClr val="92D050"/>
                            </a:solidFill>
                          </a:rPr>
                        </a:br>
                        <a:r>
                          <a:rPr lang="en-CH" sz="2400" dirty="0">
                            <a:solidFill>
                              <a:srgbClr val="92D050"/>
                            </a:solidFill>
                          </a:rPr>
                          <a:t>(g/m</a:t>
                        </a:r>
                        <a:r>
                          <a:rPr lang="en-CH" sz="2400" baseline="30000" dirty="0">
                            <a:solidFill>
                              <a:srgbClr val="92D050"/>
                            </a:solidFill>
                          </a:rPr>
                          <a:t>3</a:t>
                        </a:r>
                        <a:r>
                          <a:rPr lang="en-CH" sz="2400" dirty="0">
                            <a:solidFill>
                              <a:srgbClr val="92D050"/>
                            </a:solidFill>
                          </a:rPr>
                          <a:t>)</a:t>
                        </a:r>
                      </a:p>
                    </p:txBody>
                  </p:sp>
                </p:grpSp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783DEEB7-FD17-4EA1-B9AD-EA8831A2A6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0886" y="2449144"/>
                      <a:ext cx="964623" cy="4244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H" sz="2400"/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5315ADF1-0B1C-4068-8030-DF1134F5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697" y="2435340"/>
                      <a:ext cx="1001380" cy="40581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Mole Fraction</a:t>
                      </a:r>
                      <a:br>
                        <a:rPr lang="en-CH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en-CH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(</a:t>
                      </a:r>
                      <a:r>
                        <a:rPr lang="en-US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0-1</a:t>
                      </a:r>
                      <a:r>
                        <a:rPr lang="en-CH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</a:p>
                  </p:txBody>
                </p:sp>
              </p:grp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44031736-7BBD-406D-BA07-5686DA31953B}"/>
                      </a:ext>
                    </a:extLst>
                  </p:cNvPr>
                  <p:cNvSpPr/>
                  <p:nvPr/>
                </p:nvSpPr>
                <p:spPr>
                  <a:xfrm>
                    <a:off x="5067602" y="797226"/>
                    <a:ext cx="1481469" cy="651864"/>
                  </a:xfrm>
                  <a:prstGeom prst="rect">
                    <a:avLst/>
                  </a:prstGeom>
                  <a:noFill/>
                  <a:ln>
                    <a:solidFill>
                      <a:srgbClr val="ED611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 sz="240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9DFA0FA5-072B-4A43-8FAC-45548C5F220D}"/>
                      </a:ext>
                    </a:extLst>
                  </p:cNvPr>
                  <p:cNvSpPr/>
                  <p:nvPr/>
                </p:nvSpPr>
                <p:spPr>
                  <a:xfrm>
                    <a:off x="5111069" y="776026"/>
                    <a:ext cx="1410482" cy="62324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Mixing Ratio</a:t>
                    </a:r>
                  </a:p>
                  <a:p>
                    <a:pPr algn="ctr"/>
                    <a:r>
                      <a: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(ppb)</a:t>
                    </a:r>
                    <a:endParaRPr lang="en-CH" sz="24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" name="Striped Right Arrow 1">
                  <a:extLst>
                    <a:ext uri="{FF2B5EF4-FFF2-40B4-BE49-F238E27FC236}">
                      <a16:creationId xmlns:a16="http://schemas.microsoft.com/office/drawing/2014/main" id="{E682A5D4-AA92-4914-9B41-6005948F541C}"/>
                    </a:ext>
                  </a:extLst>
                </p:cNvPr>
                <p:cNvSpPr/>
                <p:nvPr/>
              </p:nvSpPr>
              <p:spPr>
                <a:xfrm rot="5400000">
                  <a:off x="3225991" y="3101077"/>
                  <a:ext cx="812655" cy="595185"/>
                </a:xfrm>
                <a:prstGeom prst="stripedRightArrow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2400"/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6F74FFB-75EE-44A0-9B89-9CF250368A31}"/>
                  </a:ext>
                </a:extLst>
              </p:cNvPr>
              <p:cNvSpPr/>
              <p:nvPr/>
            </p:nvSpPr>
            <p:spPr>
              <a:xfrm>
                <a:off x="2669616" y="3818605"/>
                <a:ext cx="1773995" cy="9927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667" u="sng" dirty="0">
                    <a:solidFill>
                      <a:srgbClr val="0070C0"/>
                    </a:solidFill>
                  </a:rPr>
                  <a:t>Deposition</a:t>
                </a:r>
                <a:endParaRPr lang="en-CH" sz="2667" u="sng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667" dirty="0">
                    <a:solidFill>
                      <a:srgbClr val="0070C0"/>
                    </a:solidFill>
                  </a:rPr>
                  <a:t>Tons/</a:t>
                </a:r>
                <a:r>
                  <a:rPr lang="en-CH" sz="2667" dirty="0">
                    <a:solidFill>
                      <a:srgbClr val="0070C0"/>
                    </a:solidFill>
                  </a:rPr>
                  <a:t>year</a:t>
                </a:r>
                <a:endParaRPr lang="en-US" sz="2667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667" dirty="0">
                    <a:solidFill>
                      <a:srgbClr val="0070C0"/>
                    </a:solidFill>
                  </a:rPr>
                  <a:t>Tons/ m</a:t>
                </a:r>
                <a:r>
                  <a:rPr lang="en-US" sz="2667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en-US" sz="2667" dirty="0">
                    <a:solidFill>
                      <a:srgbClr val="0070C0"/>
                    </a:solidFill>
                  </a:rPr>
                  <a:t>/ </a:t>
                </a:r>
                <a:r>
                  <a:rPr lang="en-CH" sz="2667" dirty="0">
                    <a:solidFill>
                      <a:srgbClr val="0070C0"/>
                    </a:solidFill>
                  </a:rPr>
                  <a:t>year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2658CE-1798-4B71-8718-7E921F34075C}"/>
                </a:ext>
              </a:extLst>
            </p:cNvPr>
            <p:cNvSpPr/>
            <p:nvPr/>
          </p:nvSpPr>
          <p:spPr>
            <a:xfrm>
              <a:off x="2648927" y="3818606"/>
              <a:ext cx="1815369" cy="102927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91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1_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5714</TotalTime>
  <Words>1659</Words>
  <Application>Microsoft Office PowerPoint</Application>
  <PresentationFormat>Widescreen</PresentationFormat>
  <Paragraphs>269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Comic Sans MS</vt:lpstr>
      <vt:lpstr>Franklin Gothic Demi Cond</vt:lpstr>
      <vt:lpstr>Segoe Script</vt:lpstr>
      <vt:lpstr>Wingdings</vt:lpstr>
      <vt:lpstr>Thème Office</vt:lpstr>
      <vt:lpstr>1_Thème Office</vt:lpstr>
      <vt:lpstr>Exercise session #3</vt:lpstr>
      <vt:lpstr>Topics</vt:lpstr>
      <vt:lpstr>Assignment</vt:lpstr>
      <vt:lpstr>(atmospheric) chemistry concepts </vt:lpstr>
      <vt:lpstr>Concentration vs. mole fraction (aka mixing ratio)  </vt:lpstr>
      <vt:lpstr>Concentration vs. mole fraction (aka mixing ratio)   </vt:lpstr>
      <vt:lpstr>Concentration vs. mole fraction (aka mixing ratio)   </vt:lpstr>
      <vt:lpstr>Global network of CO2 mole fraction in dry air </vt:lpstr>
      <vt:lpstr>Definitions </vt:lpstr>
      <vt:lpstr>Definitions </vt:lpstr>
      <vt:lpstr>Recap from lecture</vt:lpstr>
      <vt:lpstr>Greenhouse effect </vt:lpstr>
      <vt:lpstr>Convective - radiative equilibrium </vt:lpstr>
      <vt:lpstr>Stratospheric cooling</vt:lpstr>
      <vt:lpstr>Exercises</vt:lpstr>
      <vt:lpstr>Question 1</vt:lpstr>
      <vt:lpstr>Solution: How do clouds affect our climate?</vt:lpstr>
      <vt:lpstr>Question 2</vt:lpstr>
      <vt:lpstr>Clouds in a future, warmer climate</vt:lpstr>
      <vt:lpstr>Exercise 3</vt:lpstr>
      <vt:lpstr>Exercise 3 solution</vt:lpstr>
      <vt:lpstr>Recap: Direct effect of aerosols on climate</vt:lpstr>
      <vt:lpstr>Recap: Indirect effect of aerosols on climate</vt:lpstr>
      <vt:lpstr>5. Air quality standards</vt:lpstr>
      <vt:lpstr>5.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session #3</dc:title>
  <dc:creator>Mihnea Surdu</dc:creator>
  <cp:lastModifiedBy>Mihnea Surdu</cp:lastModifiedBy>
  <cp:revision>29</cp:revision>
  <dcterms:created xsi:type="dcterms:W3CDTF">2024-09-19T08:05:06Z</dcterms:created>
  <dcterms:modified xsi:type="dcterms:W3CDTF">2024-09-26T16:03:33Z</dcterms:modified>
</cp:coreProperties>
</file>